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  <p:sldMasterId id="2147483677" r:id="rId2"/>
  </p:sldMasterIdLst>
  <p:notesMasterIdLst>
    <p:notesMasterId r:id="rId35"/>
  </p:notesMasterIdLst>
  <p:handoutMasterIdLst>
    <p:handoutMasterId r:id="rId36"/>
  </p:handoutMasterIdLst>
  <p:sldIdLst>
    <p:sldId id="256" r:id="rId3"/>
    <p:sldId id="270" r:id="rId4"/>
    <p:sldId id="258" r:id="rId5"/>
    <p:sldId id="26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88" r:id="rId23"/>
    <p:sldId id="289" r:id="rId24"/>
    <p:sldId id="290" r:id="rId25"/>
    <p:sldId id="291" r:id="rId26"/>
    <p:sldId id="292" r:id="rId27"/>
    <p:sldId id="293" r:id="rId28"/>
    <p:sldId id="294" r:id="rId29"/>
    <p:sldId id="295" r:id="rId30"/>
    <p:sldId id="296" r:id="rId31"/>
    <p:sldId id="297" r:id="rId32"/>
    <p:sldId id="298" r:id="rId33"/>
    <p:sldId id="299" r:id="rId3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DBEA"/>
    <a:srgbClr val="377999"/>
    <a:srgbClr val="3E7289"/>
    <a:srgbClr val="BE4B96"/>
    <a:srgbClr val="00A9C2"/>
    <a:srgbClr val="BD4B8C"/>
    <a:srgbClr val="BE4696"/>
    <a:srgbClr val="BE469B"/>
    <a:srgbClr val="C84696"/>
    <a:srgbClr val="C846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7771"/>
    <p:restoredTop sz="95777"/>
  </p:normalViewPr>
  <p:slideViewPr>
    <p:cSldViewPr snapToGrid="0" snapToObjects="1">
      <p:cViewPr varScale="1">
        <p:scale>
          <a:sx n="99" d="100"/>
          <a:sy n="99" d="100"/>
        </p:scale>
        <p:origin x="184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68" d="100"/>
          <a:sy n="168" d="100"/>
        </p:scale>
        <p:origin x="3168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8762AA5A-7E1B-F44C-B4D9-9C130CED0F2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A3E3975-BF9A-5642-88BF-57F9D85100F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0AD115-06BA-4D40-9402-86E4D11E869F}" type="datetimeFigureOut">
              <a:rPr lang="de-DE" smtClean="0"/>
              <a:t>24.11.21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3D70D93-B6BE-3342-8EF6-B282CF656C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AB51E26-B9AB-6343-837B-D47EA8121E3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B7987-9EF7-DB44-976F-3DA1803C45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41061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82627D-8AC0-4245-9897-ED5E24E12AAF}" type="datetimeFigureOut">
              <a:rPr lang="de-DE" smtClean="0"/>
              <a:t>24.11.21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A88F12-96A5-1E46-B2C8-707534D910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3608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atumsplatzhalter 3">
            <a:extLst>
              <a:ext uri="{FF2B5EF4-FFF2-40B4-BE49-F238E27FC236}">
                <a16:creationId xmlns:a16="http://schemas.microsoft.com/office/drawing/2014/main" id="{98ADBDFB-483D-3449-8B8A-87AF0ECA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47350" y="6592186"/>
            <a:ext cx="1324897" cy="209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fld id="{1049F053-738C-6A40-8EE9-22E401343BF5}" type="datetime1">
              <a:rPr lang="de-DE" smtClean="0"/>
              <a:t>24.11.21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659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ECF22B4-8D9C-4640-90E7-F79DF15F2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E062-4A97-244C-8459-A970B4DBFE4C}" type="datetime1">
              <a:rPr lang="de-DE" smtClean="0"/>
              <a:t>24.11.21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536F2E3-8C6E-D947-9567-4C033636F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D2F5751-9448-3E45-856D-B810A6D42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1653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u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A49D9E-EF9A-434D-B197-B03BD2779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A70DE-9890-FE47-B71C-EB0A890905D1}" type="datetime1">
              <a:rPr lang="de-DE" smtClean="0"/>
              <a:t>24.11.21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21B3A1-3D2A-3543-A954-0EFE14C15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F7A34B0-B203-F24A-8052-7986723BD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pic>
        <p:nvPicPr>
          <p:cNvPr id="13" name="Grafik 12" descr="Brotdose Silhouette">
            <a:extLst>
              <a:ext uri="{FF2B5EF4-FFF2-40B4-BE49-F238E27FC236}">
                <a16:creationId xmlns:a16="http://schemas.microsoft.com/office/drawing/2014/main" id="{61BFEE37-09AA-7D4A-BD26-B3E7ED5FD7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04265" y="2904031"/>
            <a:ext cx="2853267" cy="2853267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F2CAC065-3623-B942-BFFA-72A2C4230BC1}"/>
              </a:ext>
            </a:extLst>
          </p:cNvPr>
          <p:cNvSpPr txBox="1"/>
          <p:nvPr userDrawn="1"/>
        </p:nvSpPr>
        <p:spPr>
          <a:xfrm>
            <a:off x="3272366" y="1363133"/>
            <a:ext cx="56472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0" dirty="0">
                <a:solidFill>
                  <a:srgbClr val="C84691"/>
                </a:solidFill>
              </a:rPr>
              <a:t>Pause</a:t>
            </a:r>
          </a:p>
        </p:txBody>
      </p:sp>
    </p:spTree>
    <p:extLst>
      <p:ext uri="{BB962C8B-B14F-4D97-AF65-F5344CB8AC3E}">
        <p14:creationId xmlns:p14="http://schemas.microsoft.com/office/powerpoint/2010/main" val="2700648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 descr="dunkel (mittlere Sonne) Silhouette">
            <a:extLst>
              <a:ext uri="{FF2B5EF4-FFF2-40B4-BE49-F238E27FC236}">
                <a16:creationId xmlns:a16="http://schemas.microsoft.com/office/drawing/2014/main" id="{ED5C4290-5AE5-9943-9239-0626A8272C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667250" y="3429000"/>
            <a:ext cx="2857500" cy="2857500"/>
          </a:xfrm>
          <a:prstGeom prst="rect">
            <a:avLst/>
          </a:prstGeo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A49D9E-EF9A-434D-B197-B03BD2779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A70DE-9890-FE47-B71C-EB0A890905D1}" type="datetime1">
              <a:rPr lang="de-DE" smtClean="0"/>
              <a:t>24.11.21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21B3A1-3D2A-3543-A954-0EFE14C15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F7A34B0-B203-F24A-8052-7986723BD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2CAC065-3623-B942-BFFA-72A2C4230BC1}"/>
              </a:ext>
            </a:extLst>
          </p:cNvPr>
          <p:cNvSpPr txBox="1"/>
          <p:nvPr userDrawn="1"/>
        </p:nvSpPr>
        <p:spPr>
          <a:xfrm>
            <a:off x="414867" y="1363133"/>
            <a:ext cx="11396133" cy="2144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500" dirty="0">
                <a:solidFill>
                  <a:srgbClr val="C84691"/>
                </a:solidFill>
              </a:rPr>
              <a:t>Danke </a:t>
            </a:r>
            <a:r>
              <a:rPr lang="de-DE" sz="7500" dirty="0" err="1">
                <a:solidFill>
                  <a:srgbClr val="C84691"/>
                </a:solidFill>
              </a:rPr>
              <a:t>für</a:t>
            </a:r>
            <a:r>
              <a:rPr lang="de-DE" sz="7500" dirty="0">
                <a:solidFill>
                  <a:srgbClr val="C84691"/>
                </a:solidFill>
              </a:rPr>
              <a:t> Ihre Aufmerksamkeit</a:t>
            </a:r>
          </a:p>
        </p:txBody>
      </p:sp>
    </p:spTree>
    <p:extLst>
      <p:ext uri="{BB962C8B-B14F-4D97-AF65-F5344CB8AC3E}">
        <p14:creationId xmlns:p14="http://schemas.microsoft.com/office/powerpoint/2010/main" val="40924552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A49D9E-EF9A-434D-B197-B03BD2779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A70DE-9890-FE47-B71C-EB0A890905D1}" type="datetime1">
              <a:rPr lang="de-DE" smtClean="0"/>
              <a:t>24.11.21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21B3A1-3D2A-3543-A954-0EFE14C15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F7A34B0-B203-F24A-8052-7986723BD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2CAC065-3623-B942-BFFA-72A2C4230BC1}"/>
              </a:ext>
            </a:extLst>
          </p:cNvPr>
          <p:cNvSpPr txBox="1"/>
          <p:nvPr userDrawn="1"/>
        </p:nvSpPr>
        <p:spPr>
          <a:xfrm>
            <a:off x="414867" y="1363133"/>
            <a:ext cx="11396133" cy="2144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500" dirty="0">
                <a:solidFill>
                  <a:srgbClr val="C84691"/>
                </a:solidFill>
              </a:rPr>
              <a:t>Viel Erfolg &amp; Freude </a:t>
            </a:r>
            <a:br>
              <a:rPr lang="de-DE" sz="7500" dirty="0">
                <a:solidFill>
                  <a:srgbClr val="C84691"/>
                </a:solidFill>
              </a:rPr>
            </a:br>
            <a:r>
              <a:rPr lang="de-DE" sz="7500" dirty="0">
                <a:solidFill>
                  <a:srgbClr val="C84691"/>
                </a:solidFill>
              </a:rPr>
              <a:t>bei der Umsetzung!</a:t>
            </a:r>
          </a:p>
        </p:txBody>
      </p:sp>
      <p:pic>
        <p:nvPicPr>
          <p:cNvPr id="12" name="Grafik 11" descr="Volltreffer Silhouette">
            <a:extLst>
              <a:ext uri="{FF2B5EF4-FFF2-40B4-BE49-F238E27FC236}">
                <a16:creationId xmlns:a16="http://schemas.microsoft.com/office/drawing/2014/main" id="{ED5C4290-5AE5-9943-9239-0626A8272C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893734" y="3615268"/>
            <a:ext cx="2404532" cy="2404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1938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l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2B01598-5E69-FA41-A3DE-E15A9AB53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F0A65-E7A0-EC43-98E3-6E4DAAEB1500}" type="datetime1">
              <a:rPr lang="de-DE" smtClean="0"/>
              <a:t>24.11.21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5B2791E-322B-D44F-B895-E55037F1D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F6B3495-D96B-544F-8654-1A440CBB9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562B988E-CCB2-4841-8F2A-BFD7F5ECAAA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308100" y="1515533"/>
            <a:ext cx="9612313" cy="4546600"/>
          </a:xfrm>
          <a:prstGeom prst="rect">
            <a:avLst/>
          </a:prstGeo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F73504E0-3652-864A-A30B-E4490E5ADA9D}"/>
              </a:ext>
            </a:extLst>
          </p:cNvPr>
          <p:cNvSpPr/>
          <p:nvPr userDrawn="1"/>
        </p:nvSpPr>
        <p:spPr>
          <a:xfrm>
            <a:off x="1308099" y="1007501"/>
            <a:ext cx="96123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olidFill>
                  <a:schemeClr val="tx2"/>
                </a:solidFill>
                <a:latin typeface="+mn-lt"/>
              </a:rPr>
              <a:t>Quellen</a:t>
            </a:r>
          </a:p>
        </p:txBody>
      </p:sp>
    </p:spTree>
    <p:extLst>
      <p:ext uri="{BB962C8B-B14F-4D97-AF65-F5344CB8AC3E}">
        <p14:creationId xmlns:p14="http://schemas.microsoft.com/office/powerpoint/2010/main" val="3389586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ischen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>
            <a:extLst>
              <a:ext uri="{FF2B5EF4-FFF2-40B4-BE49-F238E27FC236}">
                <a16:creationId xmlns:a16="http://schemas.microsoft.com/office/drawing/2014/main" id="{DE677A53-A391-4C41-BC19-D31C104821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6833" y="1126836"/>
            <a:ext cx="11218334" cy="4680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lnSpc>
                <a:spcPts val="4740"/>
              </a:lnSpc>
              <a:spcBef>
                <a:spcPts val="0"/>
              </a:spcBef>
              <a:spcAft>
                <a:spcPts val="2400"/>
              </a:spcAft>
              <a:buNone/>
              <a:defRPr sz="4400" b="0">
                <a:solidFill>
                  <a:srgbClr val="BE4B96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342B4BF-56D7-8748-BA2F-E04573522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B4A67-D0C1-0645-B2BE-E719B224C16D}" type="datetime1">
              <a:rPr lang="de-DE" smtClean="0"/>
              <a:t>24.11.21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B9B501A-325F-1449-AFC7-28B668493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CD9BD7-9C51-9049-B16E-811DBCBA9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1127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>
            <a:extLst>
              <a:ext uri="{FF2B5EF4-FFF2-40B4-BE49-F238E27FC236}">
                <a16:creationId xmlns:a16="http://schemas.microsoft.com/office/drawing/2014/main" id="{DE677A53-A391-4C41-BC19-D31C104821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6069" y="1944000"/>
            <a:ext cx="11218334" cy="3960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lnSpc>
                <a:spcPts val="4740"/>
              </a:lnSpc>
              <a:spcBef>
                <a:spcPts val="0"/>
              </a:spcBef>
              <a:spcAft>
                <a:spcPts val="2400"/>
              </a:spcAft>
              <a:buNone/>
              <a:defRPr sz="4400" b="0">
                <a:solidFill>
                  <a:srgbClr val="BE4B96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342B4BF-56D7-8748-BA2F-E04573522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B4A67-D0C1-0645-B2BE-E719B224C16D}" type="datetime1">
              <a:rPr lang="de-DE" smtClean="0"/>
              <a:t>24.11.21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B9B501A-325F-1449-AFC7-28B668493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CD9BD7-9C51-9049-B16E-811DBCBA9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04C2E9E0-99F6-6B41-A2A4-056DDD9AB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069" y="1125538"/>
            <a:ext cx="11218334" cy="574675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553986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 2 zwei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342B4BF-56D7-8748-BA2F-E04573522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B4A67-D0C1-0645-B2BE-E719B224C16D}" type="datetime1">
              <a:rPr lang="de-DE" smtClean="0"/>
              <a:t>24.11.21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B9B501A-325F-1449-AFC7-28B668493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CD9BD7-9C51-9049-B16E-811DBCBA9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itel 6">
            <a:extLst>
              <a:ext uri="{FF2B5EF4-FFF2-40B4-BE49-F238E27FC236}">
                <a16:creationId xmlns:a16="http://schemas.microsoft.com/office/drawing/2014/main" id="{6D824E9C-D7F4-A344-B26D-B548C3125A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6069" y="1125537"/>
            <a:ext cx="11218334" cy="1108507"/>
          </a:xfrm>
        </p:spPr>
        <p:txBody>
          <a:bodyPr/>
          <a:lstStyle/>
          <a:p>
            <a:r>
              <a:rPr lang="de-DE" dirty="0"/>
              <a:t>Mastertitelformat zweizeilig</a:t>
            </a:r>
            <a:br>
              <a:rPr lang="de-DE" dirty="0"/>
            </a:br>
            <a:endParaRPr lang="de-DE" dirty="0"/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0D69B23C-C6EA-0A49-A0D4-B5EB4F63C0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6069" y="2428246"/>
            <a:ext cx="11218334" cy="3384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lnSpc>
                <a:spcPts val="4740"/>
              </a:lnSpc>
              <a:spcBef>
                <a:spcPts val="0"/>
              </a:spcBef>
              <a:spcAft>
                <a:spcPts val="2400"/>
              </a:spcAft>
              <a:buNone/>
              <a:defRPr sz="4400" b="0">
                <a:solidFill>
                  <a:srgbClr val="BE4B96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591401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 ein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6CAA9C-4BC8-B14D-965D-E44FF2EC5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8BAA-ED7E-914F-B5FB-655550FF83F7}" type="datetime1">
              <a:rPr lang="de-DE" smtClean="0"/>
              <a:t>24.11.21</a:t>
            </a:fld>
            <a:endParaRPr lang="de-DE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3CA5E60A-7A40-5346-A33E-B7640AE0B1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D9CE7E56-90F8-ED42-B721-0F0EAE34BC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002060"/>
                </a:solidFill>
                <a:latin typeface="+mj-lt"/>
              </a:defRPr>
            </a:lvl1pPr>
          </a:lstStyle>
          <a:p>
            <a:fld id="{E482587A-DFEB-434F-BFB7-ACB8480F46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Titel 6">
            <a:extLst>
              <a:ext uri="{FF2B5EF4-FFF2-40B4-BE49-F238E27FC236}">
                <a16:creationId xmlns:a16="http://schemas.microsoft.com/office/drawing/2014/main" id="{89E9A315-C7AA-1646-AFAC-9D3D6F8CA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9" name="Inhaltsplatzhalter 5">
            <a:extLst>
              <a:ext uri="{FF2B5EF4-FFF2-40B4-BE49-F238E27FC236}">
                <a16:creationId xmlns:a16="http://schemas.microsoft.com/office/drawing/2014/main" id="{80633444-E5A4-8D47-B978-6C923952F9B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None/>
              <a:defRPr sz="2200">
                <a:solidFill>
                  <a:schemeClr val="accent1"/>
                </a:solidFill>
                <a:latin typeface="+mn-lt"/>
              </a:defRPr>
            </a:lvl1pPr>
            <a:lvl2pPr marL="721800" indent="-372600">
              <a:lnSpc>
                <a:spcPts val="2380"/>
              </a:lnSpc>
              <a:spcBef>
                <a:spcPts val="900"/>
              </a:spcBef>
              <a:spcAft>
                <a:spcPts val="600"/>
              </a:spcAft>
              <a:buFontTx/>
              <a:buBlip>
                <a:blip r:embed="rId2"/>
              </a:buBlip>
              <a:defRPr sz="2200">
                <a:solidFill>
                  <a:schemeClr val="tx2"/>
                </a:solidFill>
                <a:latin typeface="+mn-lt"/>
              </a:defRPr>
            </a:lvl2pPr>
            <a:lvl3pPr marL="963000" indent="-264600">
              <a:lnSpc>
                <a:spcPts val="1950"/>
              </a:lnSpc>
              <a:spcBef>
                <a:spcPts val="200"/>
              </a:spcBef>
              <a:spcAft>
                <a:spcPts val="400"/>
              </a:spcAft>
              <a:buSzPct val="90000"/>
              <a:defRPr sz="1800"/>
            </a:lvl3pPr>
            <a:lvl4pPr marL="723600" indent="0">
              <a:lnSpc>
                <a:spcPts val="1950"/>
              </a:lnSpc>
              <a:spcBef>
                <a:spcPts val="200"/>
              </a:spcBef>
              <a:spcAft>
                <a:spcPts val="200"/>
              </a:spcAft>
              <a:buNone/>
              <a:defRPr sz="1800"/>
            </a:lvl4pPr>
            <a:lvl5pPr marL="1260000" indent="-264600">
              <a:lnSpc>
                <a:spcPts val="1750"/>
              </a:lnSpc>
              <a:spcBef>
                <a:spcPts val="0"/>
              </a:spcBef>
              <a:buSzPct val="80000"/>
              <a:buFont typeface="Symbol" pitchFamily="2" charset="2"/>
              <a:buChar char="-"/>
              <a:defRPr sz="1600"/>
            </a:lvl5pPr>
            <a:lvl6pPr marL="576000" indent="-192600">
              <a:lnSpc>
                <a:spcPts val="1960"/>
              </a:lnSpc>
              <a:spcBef>
                <a:spcPts val="1100"/>
              </a:spcBef>
              <a:buFont typeface="Acumin Pro Condensed Ult Black" panose="020B0506020202020204" pitchFamily="34" charset="77"/>
              <a:buChar char="!"/>
              <a:defRPr sz="1800" b="0" i="0">
                <a:solidFill>
                  <a:schemeClr val="accent1"/>
                </a:solidFill>
                <a:latin typeface="+mn-lt"/>
              </a:defRPr>
            </a:lvl6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</p:txBody>
      </p:sp>
    </p:spTree>
    <p:extLst>
      <p:ext uri="{BB962C8B-B14F-4D97-AF65-F5344CB8AC3E}">
        <p14:creationId xmlns:p14="http://schemas.microsoft.com/office/powerpoint/2010/main" val="50904770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 zwei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D56DF8-3D09-E149-9913-F60FE23ECA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08099" y="1125538"/>
            <a:ext cx="9612313" cy="1140979"/>
          </a:xfrm>
        </p:spPr>
        <p:txBody>
          <a:bodyPr/>
          <a:lstStyle>
            <a:lvl1pPr>
              <a:defRPr b="1"/>
            </a:lvl1pPr>
          </a:lstStyle>
          <a:p>
            <a:r>
              <a:rPr lang="de-DE" dirty="0"/>
              <a:t>Mastertitelformat zweizeilig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6CAA9C-4BC8-B14D-965D-E44FF2EC5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8BAA-ED7E-914F-B5FB-655550FF83F7}" type="datetime1">
              <a:rPr lang="de-DE" smtClean="0"/>
              <a:t>24.11.21</a:t>
            </a:fld>
            <a:endParaRPr lang="de-DE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3CA5E60A-7A40-5346-A33E-B7640AE0B1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D9CE7E56-90F8-ED42-B721-0F0EAE34BC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002060"/>
                </a:solidFill>
                <a:latin typeface="+mj-lt"/>
              </a:defRPr>
            </a:lvl1pPr>
          </a:lstStyle>
          <a:p>
            <a:fld id="{E482587A-DFEB-434F-BFB7-ACB8480F46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Inhaltsplatzhalter 5">
            <a:extLst>
              <a:ext uri="{FF2B5EF4-FFF2-40B4-BE49-F238E27FC236}">
                <a16:creationId xmlns:a16="http://schemas.microsoft.com/office/drawing/2014/main" id="{9BF466BE-001D-9E4F-9C69-43241CFB82E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573999"/>
            <a:ext cx="9612313" cy="3528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None/>
              <a:defRPr sz="2200">
                <a:solidFill>
                  <a:schemeClr val="accent1"/>
                </a:solidFill>
                <a:latin typeface="+mn-lt"/>
              </a:defRPr>
            </a:lvl1pPr>
            <a:lvl2pPr marL="721800" indent="-372600">
              <a:lnSpc>
                <a:spcPts val="2380"/>
              </a:lnSpc>
              <a:spcBef>
                <a:spcPts val="900"/>
              </a:spcBef>
              <a:spcAft>
                <a:spcPts val="600"/>
              </a:spcAft>
              <a:buFontTx/>
              <a:buBlip>
                <a:blip r:embed="rId2"/>
              </a:buBlip>
              <a:defRPr sz="2200">
                <a:solidFill>
                  <a:schemeClr val="tx2"/>
                </a:solidFill>
                <a:latin typeface="+mn-lt"/>
              </a:defRPr>
            </a:lvl2pPr>
            <a:lvl3pPr marL="963000" indent="-264600">
              <a:lnSpc>
                <a:spcPts val="1950"/>
              </a:lnSpc>
              <a:spcBef>
                <a:spcPts val="200"/>
              </a:spcBef>
              <a:spcAft>
                <a:spcPts val="400"/>
              </a:spcAft>
              <a:buSzPct val="90000"/>
              <a:defRPr sz="1800"/>
            </a:lvl3pPr>
            <a:lvl4pPr marL="723600" indent="0">
              <a:lnSpc>
                <a:spcPts val="1950"/>
              </a:lnSpc>
              <a:spcBef>
                <a:spcPts val="200"/>
              </a:spcBef>
              <a:spcAft>
                <a:spcPts val="200"/>
              </a:spcAft>
              <a:buNone/>
              <a:defRPr sz="1800"/>
            </a:lvl4pPr>
            <a:lvl5pPr marL="1260000" indent="-264600">
              <a:lnSpc>
                <a:spcPts val="1750"/>
              </a:lnSpc>
              <a:spcBef>
                <a:spcPts val="200"/>
              </a:spcBef>
              <a:buSzPct val="80000"/>
              <a:buFont typeface="Symbol" pitchFamily="2" charset="2"/>
              <a:buChar char="-"/>
              <a:defRPr sz="1600"/>
            </a:lvl5pPr>
            <a:lvl6pPr marL="576000" indent="-192600">
              <a:lnSpc>
                <a:spcPts val="1960"/>
              </a:lnSpc>
              <a:spcBef>
                <a:spcPts val="1100"/>
              </a:spcBef>
              <a:buFont typeface="Acumin Pro Condensed Ult Black" panose="020B0506020202020204" pitchFamily="34" charset="77"/>
              <a:buChar char="!"/>
              <a:defRPr sz="1800" b="0" i="0">
                <a:solidFill>
                  <a:schemeClr val="accent1"/>
                </a:solidFill>
                <a:latin typeface="+mn-lt"/>
              </a:defRPr>
            </a:lvl6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</p:txBody>
      </p:sp>
    </p:spTree>
    <p:extLst>
      <p:ext uri="{BB962C8B-B14F-4D97-AF65-F5344CB8AC3E}">
        <p14:creationId xmlns:p14="http://schemas.microsoft.com/office/powerpoint/2010/main" val="208391420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A7D6C16-B391-764F-B3EB-40106418B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782A9-C35B-1546-AC80-AA3504769BDC}" type="datetime1">
              <a:rPr lang="de-DE" smtClean="0"/>
              <a:t>24.11.21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6AA361F-3405-E644-885F-B837DAE84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81EEDBF-B904-0243-9D55-F7596CF8A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17517DA2-4216-1543-9B86-A97B4805E9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08099" y="2088000"/>
            <a:ext cx="9612313" cy="3960000"/>
          </a:xfrm>
          <a:prstGeom prst="rect">
            <a:avLst/>
          </a:prstGeom>
        </p:spPr>
        <p:txBody>
          <a:bodyPr lIns="0" rIns="0"/>
          <a:lstStyle>
            <a:lvl1pPr marL="0" indent="0">
              <a:lnSpc>
                <a:spcPts val="2220"/>
              </a:lnSpc>
              <a:spcBef>
                <a:spcPts val="0"/>
              </a:spcBef>
              <a:spcAft>
                <a:spcPts val="1200"/>
              </a:spcAft>
              <a:buNone/>
              <a:defRPr sz="1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1" name="Titel 6">
            <a:extLst>
              <a:ext uri="{FF2B5EF4-FFF2-40B4-BE49-F238E27FC236}">
                <a16:creationId xmlns:a16="http://schemas.microsoft.com/office/drawing/2014/main" id="{2345D4D3-2F55-F84B-8186-92A458768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40585"/>
            <a:ext cx="9612314" cy="559627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716843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+ Tex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A7D6C16-B391-764F-B3EB-40106418B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DFDE6-8BFE-2A43-AF24-39B5B6C9D6A9}" type="datetime1">
              <a:rPr lang="de-DE" smtClean="0"/>
              <a:t>24.11.21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6AA361F-3405-E644-885F-B837DAE84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81EEDBF-B904-0243-9D55-F7596CF8A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Titel 6">
            <a:extLst>
              <a:ext uri="{FF2B5EF4-FFF2-40B4-BE49-F238E27FC236}">
                <a16:creationId xmlns:a16="http://schemas.microsoft.com/office/drawing/2014/main" id="{2345D4D3-2F55-F84B-8186-92A458768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186" y="1125538"/>
            <a:ext cx="10455627" cy="574675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8" name="Inhaltsplatzhalter 5">
            <a:extLst>
              <a:ext uri="{FF2B5EF4-FFF2-40B4-BE49-F238E27FC236}">
                <a16:creationId xmlns:a16="http://schemas.microsoft.com/office/drawing/2014/main" id="{9A7C1D73-6B11-3045-A86B-9CB0D44600B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68187" y="2088000"/>
            <a:ext cx="5040000" cy="396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None/>
              <a:defRPr sz="2600">
                <a:solidFill>
                  <a:schemeClr val="accent1"/>
                </a:solidFill>
              </a:defRPr>
            </a:lvl1pPr>
            <a:lvl2pPr marL="721800" indent="-372600">
              <a:lnSpc>
                <a:spcPts val="2580"/>
              </a:lnSpc>
              <a:spcBef>
                <a:spcPts val="900"/>
              </a:spcBef>
              <a:spcAft>
                <a:spcPts val="600"/>
              </a:spcAft>
              <a:buFontTx/>
              <a:buBlip>
                <a:blip r:embed="rId2"/>
              </a:buBlip>
              <a:defRPr>
                <a:solidFill>
                  <a:schemeClr val="tx2"/>
                </a:solidFill>
                <a:latin typeface="+mn-lt"/>
              </a:defRPr>
            </a:lvl2pPr>
            <a:lvl3pPr marL="963000" indent="-264600">
              <a:lnSpc>
                <a:spcPts val="2150"/>
              </a:lnSpc>
              <a:spcBef>
                <a:spcPts val="200"/>
              </a:spcBef>
              <a:spcAft>
                <a:spcPts val="400"/>
              </a:spcAft>
              <a:buSzPct val="90000"/>
              <a:defRPr/>
            </a:lvl3pPr>
            <a:lvl4pPr marL="723600" indent="0">
              <a:lnSpc>
                <a:spcPts val="2150"/>
              </a:lnSpc>
              <a:spcBef>
                <a:spcPts val="200"/>
              </a:spcBef>
              <a:spcAft>
                <a:spcPts val="200"/>
              </a:spcAft>
              <a:buNone/>
              <a:defRPr sz="2000"/>
            </a:lvl4pPr>
            <a:lvl5pPr marL="1260000" indent="-264600">
              <a:lnSpc>
                <a:spcPts val="1950"/>
              </a:lnSpc>
              <a:spcBef>
                <a:spcPts val="200"/>
              </a:spcBef>
              <a:buSzPct val="80000"/>
              <a:buFont typeface="Symbol" pitchFamily="2" charset="2"/>
              <a:buChar char="-"/>
              <a:defRPr/>
            </a:lvl5pPr>
            <a:lvl6pPr marL="576000" indent="-192600">
              <a:spcBef>
                <a:spcPts val="1100"/>
              </a:spcBef>
              <a:buFont typeface="Acumin Pro Condensed Ult Black" panose="020B0506020202020204" pitchFamily="34" charset="77"/>
              <a:buChar char="!"/>
              <a:defRPr sz="2000" b="0" i="0">
                <a:solidFill>
                  <a:srgbClr val="BE4B96"/>
                </a:solidFill>
                <a:latin typeface="+mn-lt"/>
              </a:defRPr>
            </a:lvl6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</p:txBody>
      </p:sp>
      <p:sp>
        <p:nvSpPr>
          <p:cNvPr id="10" name="Inhaltsplatzhalter 5">
            <a:extLst>
              <a:ext uri="{FF2B5EF4-FFF2-40B4-BE49-F238E27FC236}">
                <a16:creationId xmlns:a16="http://schemas.microsoft.com/office/drawing/2014/main" id="{19C4FA96-CE07-EF46-95F6-FE525288D7D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79431" y="2088000"/>
            <a:ext cx="5040000" cy="396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None/>
              <a:defRPr sz="2600">
                <a:solidFill>
                  <a:schemeClr val="accent1"/>
                </a:solidFill>
              </a:defRPr>
            </a:lvl1pPr>
            <a:lvl2pPr marL="721800" indent="-372600">
              <a:lnSpc>
                <a:spcPts val="2580"/>
              </a:lnSpc>
              <a:spcBef>
                <a:spcPts val="900"/>
              </a:spcBef>
              <a:spcAft>
                <a:spcPts val="600"/>
              </a:spcAft>
              <a:buFontTx/>
              <a:buBlip>
                <a:blip r:embed="rId2"/>
              </a:buBlip>
              <a:defRPr>
                <a:solidFill>
                  <a:schemeClr val="tx2"/>
                </a:solidFill>
                <a:latin typeface="+mn-lt"/>
              </a:defRPr>
            </a:lvl2pPr>
            <a:lvl3pPr marL="963000" indent="-264600">
              <a:lnSpc>
                <a:spcPts val="2150"/>
              </a:lnSpc>
              <a:spcBef>
                <a:spcPts val="200"/>
              </a:spcBef>
              <a:spcAft>
                <a:spcPts val="400"/>
              </a:spcAft>
              <a:buSzPct val="90000"/>
              <a:defRPr/>
            </a:lvl3pPr>
            <a:lvl4pPr marL="723600" indent="0">
              <a:lnSpc>
                <a:spcPts val="2150"/>
              </a:lnSpc>
              <a:spcBef>
                <a:spcPts val="200"/>
              </a:spcBef>
              <a:spcAft>
                <a:spcPts val="200"/>
              </a:spcAft>
              <a:buNone/>
              <a:defRPr sz="2000"/>
            </a:lvl4pPr>
            <a:lvl5pPr marL="1260000" indent="-264600">
              <a:lnSpc>
                <a:spcPts val="1950"/>
              </a:lnSpc>
              <a:spcBef>
                <a:spcPts val="200"/>
              </a:spcBef>
              <a:buSzPct val="80000"/>
              <a:buFont typeface="Symbol" pitchFamily="2" charset="2"/>
              <a:buChar char="-"/>
              <a:defRPr/>
            </a:lvl5pPr>
            <a:lvl6pPr marL="576000" indent="-192600">
              <a:spcBef>
                <a:spcPts val="1100"/>
              </a:spcBef>
              <a:buFont typeface="Acumin Pro Condensed Ult Black" panose="020B0506020202020204" pitchFamily="34" charset="77"/>
              <a:buChar char="!"/>
              <a:defRPr sz="2000" b="0" i="0">
                <a:solidFill>
                  <a:srgbClr val="BE4B96"/>
                </a:solidFill>
                <a:latin typeface="+mn-lt"/>
              </a:defRPr>
            </a:lvl6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</p:txBody>
      </p:sp>
    </p:spTree>
    <p:extLst>
      <p:ext uri="{BB962C8B-B14F-4D97-AF65-F5344CB8AC3E}">
        <p14:creationId xmlns:p14="http://schemas.microsoft.com/office/powerpoint/2010/main" val="1821174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412C27-20AC-754F-A0FC-DD52218C7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2B01598-5E69-FA41-A3DE-E15A9AB53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F0A65-E7A0-EC43-98E3-6E4DAAEB1500}" type="datetime1">
              <a:rPr lang="de-DE" smtClean="0"/>
              <a:t>24.11.21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5B2791E-322B-D44F-B895-E55037F1D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F6B3495-D96B-544F-8654-1A440CBB9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4972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>
            <a:extLst>
              <a:ext uri="{FF2B5EF4-FFF2-40B4-BE49-F238E27FC236}">
                <a16:creationId xmlns:a16="http://schemas.microsoft.com/office/drawing/2014/main" id="{CDB5E02C-0613-9143-A6A7-6A79FEC6BBBE}"/>
              </a:ext>
            </a:extLst>
          </p:cNvPr>
          <p:cNvSpPr/>
          <p:nvPr userDrawn="1"/>
        </p:nvSpPr>
        <p:spPr>
          <a:xfrm>
            <a:off x="0" y="855723"/>
            <a:ext cx="12192000" cy="600904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3C053D7C-C9A5-334A-9CE2-152AFD72082D}"/>
              </a:ext>
            </a:extLst>
          </p:cNvPr>
          <p:cNvSpPr/>
          <p:nvPr userDrawn="1"/>
        </p:nvSpPr>
        <p:spPr>
          <a:xfrm>
            <a:off x="0" y="6576718"/>
            <a:ext cx="12192000" cy="302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66E58C29-5A56-0742-BA7D-1020F31C6BF0}"/>
              </a:ext>
            </a:extLst>
          </p:cNvPr>
          <p:cNvSpPr/>
          <p:nvPr userDrawn="1"/>
        </p:nvSpPr>
        <p:spPr>
          <a:xfrm>
            <a:off x="0" y="1468800"/>
            <a:ext cx="12192000" cy="240703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+mj-lt"/>
            </a:endParaRP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86AFA896-686F-004A-8984-669F369BE02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041520" y="342000"/>
            <a:ext cx="2108960" cy="811138"/>
          </a:xfrm>
          <a:prstGeom prst="rect">
            <a:avLst/>
          </a:prstGeom>
        </p:spPr>
      </p:pic>
      <p:sp>
        <p:nvSpPr>
          <p:cNvPr id="15" name="Rechteck 14">
            <a:extLst>
              <a:ext uri="{FF2B5EF4-FFF2-40B4-BE49-F238E27FC236}">
                <a16:creationId xmlns:a16="http://schemas.microsoft.com/office/drawing/2014/main" id="{F39068C5-3662-3E49-9648-3C72ABEC42E5}"/>
              </a:ext>
            </a:extLst>
          </p:cNvPr>
          <p:cNvSpPr/>
          <p:nvPr userDrawn="1"/>
        </p:nvSpPr>
        <p:spPr>
          <a:xfrm>
            <a:off x="0" y="6576717"/>
            <a:ext cx="12192000" cy="302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0C4AB4-5786-DE4F-AD10-4830E39188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47350" y="6576716"/>
            <a:ext cx="1324897" cy="2249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fld id="{895B38D2-C74A-3C46-AC15-40909241E0D1}" type="datetime1">
              <a:rPr lang="de-DE" smtClean="0"/>
              <a:t>24.11.21</a:t>
            </a:fld>
            <a:endParaRPr lang="en-US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CEFD8A17-DE0B-F049-BDE2-12AF1E8509F1}"/>
              </a:ext>
            </a:extLst>
          </p:cNvPr>
          <p:cNvSpPr/>
          <p:nvPr userDrawn="1"/>
        </p:nvSpPr>
        <p:spPr>
          <a:xfrm>
            <a:off x="0" y="3839313"/>
            <a:ext cx="12192000" cy="810197"/>
          </a:xfrm>
          <a:prstGeom prst="rect">
            <a:avLst/>
          </a:prstGeom>
          <a:solidFill>
            <a:srgbClr val="BE4B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F111D449-6047-2846-8089-740439D1D83E}"/>
              </a:ext>
            </a:extLst>
          </p:cNvPr>
          <p:cNvSpPr/>
          <p:nvPr userDrawn="1"/>
        </p:nvSpPr>
        <p:spPr>
          <a:xfrm>
            <a:off x="2140485" y="2095200"/>
            <a:ext cx="79110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6000" kern="1200" dirty="0" err="1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rPr>
              <a:t>Multiplikatorenschulung</a:t>
            </a:r>
            <a:endParaRPr lang="de-DE" sz="6000" kern="1200" dirty="0">
              <a:solidFill>
                <a:schemeClr val="bg1"/>
              </a:solidFill>
              <a:effectLst/>
              <a:latin typeface="+mj-lt"/>
              <a:ea typeface="+mn-ea"/>
              <a:cs typeface="+mn-cs"/>
            </a:endParaRPr>
          </a:p>
        </p:txBody>
      </p:sp>
      <p:sp>
        <p:nvSpPr>
          <p:cNvPr id="29" name="Untertitel 2">
            <a:extLst>
              <a:ext uri="{FF2B5EF4-FFF2-40B4-BE49-F238E27FC236}">
                <a16:creationId xmlns:a16="http://schemas.microsoft.com/office/drawing/2014/main" id="{4A65F5D7-475B-474E-8E92-B8BE262D099D}"/>
              </a:ext>
            </a:extLst>
          </p:cNvPr>
          <p:cNvSpPr txBox="1">
            <a:spLocks/>
          </p:cNvSpPr>
          <p:nvPr userDrawn="1"/>
        </p:nvSpPr>
        <p:spPr>
          <a:xfrm>
            <a:off x="3400386" y="3839313"/>
            <a:ext cx="7961881" cy="810197"/>
          </a:xfrm>
          <a:prstGeom prst="rect">
            <a:avLst/>
          </a:prstGeom>
        </p:spPr>
        <p:txBody>
          <a:bodyPr vert="horz" lIns="72000" tIns="36000" rIns="72000" bIns="3600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kern="120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800" b="0" kern="120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rPr>
              <a:t>MODUL 6: </a:t>
            </a:r>
            <a:r>
              <a:rPr lang="de-DE" sz="2800" b="1" kern="1200" dirty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rPr>
              <a:t>TANZCAFÉ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9AFDB9A-3879-2B44-9514-945C90F4D8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1" t="1128" r="1128" b="1"/>
          <a:stretch/>
        </p:blipFill>
        <p:spPr>
          <a:xfrm>
            <a:off x="1512000" y="3384000"/>
            <a:ext cx="1656000" cy="1656000"/>
          </a:xfrm>
          <a:prstGeom prst="ellipse">
            <a:avLst/>
          </a:prstGeom>
          <a:ln w="254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569283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5"/>
        </a:buBlip>
        <a:defRPr sz="2800" kern="1200">
          <a:solidFill>
            <a:schemeClr val="tx2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SzPct val="8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14">
            <a:extLst>
              <a:ext uri="{FF2B5EF4-FFF2-40B4-BE49-F238E27FC236}">
                <a16:creationId xmlns:a16="http://schemas.microsoft.com/office/drawing/2014/main" id="{222F713E-D75F-2C44-8615-EF36991D10A7}"/>
              </a:ext>
            </a:extLst>
          </p:cNvPr>
          <p:cNvSpPr/>
          <p:nvPr userDrawn="1"/>
        </p:nvSpPr>
        <p:spPr>
          <a:xfrm>
            <a:off x="0" y="6576717"/>
            <a:ext cx="12192000" cy="28128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6F79FF57-5204-1041-BF47-752089035974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381000" y="6264000"/>
            <a:ext cx="1276074" cy="490798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7F537A0-990E-4540-A0E0-DAB14DA98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9"/>
            <a:ext cx="9612313" cy="57467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43C331A-9AA0-1441-ADB9-01CD260842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038074" y="6561699"/>
            <a:ext cx="2743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42C2247F-89A7-6442-8850-9E2A8B3DD21B}" type="datetime1">
              <a:rPr lang="de-DE" smtClean="0"/>
              <a:t>24.11.21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BDA9BD2-D024-4647-885B-21B641BA38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6C2234B-DD0D-A54E-A09A-38591B2C01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002060"/>
                </a:solidFill>
                <a:latin typeface="+mj-lt"/>
              </a:defRPr>
            </a:lvl1pPr>
          </a:lstStyle>
          <a:p>
            <a:fld id="{E482587A-DFEB-434F-BFB7-ACB8480F46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935AAFA4-40B9-2D41-B506-6A243DE9E52A}"/>
              </a:ext>
            </a:extLst>
          </p:cNvPr>
          <p:cNvSpPr/>
          <p:nvPr userDrawn="1"/>
        </p:nvSpPr>
        <p:spPr>
          <a:xfrm>
            <a:off x="0" y="0"/>
            <a:ext cx="12192000" cy="685098"/>
          </a:xfrm>
          <a:prstGeom prst="rect">
            <a:avLst/>
          </a:prstGeom>
          <a:solidFill>
            <a:srgbClr val="3978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+mj-lt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5AA2E7C9-C84C-A64D-88DD-6D39FC53E06E}"/>
              </a:ext>
            </a:extLst>
          </p:cNvPr>
          <p:cNvSpPr/>
          <p:nvPr userDrawn="1"/>
        </p:nvSpPr>
        <p:spPr>
          <a:xfrm>
            <a:off x="838200" y="433098"/>
            <a:ext cx="11353800" cy="252000"/>
          </a:xfrm>
          <a:prstGeom prst="rect">
            <a:avLst/>
          </a:prstGeom>
          <a:solidFill>
            <a:srgbClr val="BE4B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8812AED-AADA-BA49-AC67-9AD3700B2096}"/>
              </a:ext>
            </a:extLst>
          </p:cNvPr>
          <p:cNvSpPr txBox="1">
            <a:spLocks/>
          </p:cNvSpPr>
          <p:nvPr userDrawn="1"/>
        </p:nvSpPr>
        <p:spPr>
          <a:xfrm>
            <a:off x="1233949" y="442800"/>
            <a:ext cx="8668334" cy="252000"/>
          </a:xfrm>
          <a:prstGeom prst="rect">
            <a:avLst/>
          </a:prstGeom>
        </p:spPr>
        <p:txBody>
          <a:bodyPr vert="horz" lIns="91440" tIns="0" rIns="91440" bIns="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kern="120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dirty="0">
                <a:latin typeface="+mj-lt"/>
              </a:rPr>
              <a:t>MODUL 6: </a:t>
            </a:r>
            <a:r>
              <a:rPr lang="de-DE" sz="1200" b="1" kern="1200" dirty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rPr>
              <a:t>TANZCAFÉ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0D1E06B5-0409-CB41-9D5F-743F192837E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/>
          <a:srcRect l="1" t="1128" r="1128" b="1"/>
          <a:stretch/>
        </p:blipFill>
        <p:spPr>
          <a:xfrm>
            <a:off x="658800" y="288000"/>
            <a:ext cx="540000" cy="540000"/>
          </a:xfrm>
          <a:prstGeom prst="ellipse">
            <a:avLst/>
          </a:prstGeom>
          <a:ln w="127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278413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78" r:id="rId2"/>
    <p:sldLayoutId id="2147483695" r:id="rId3"/>
    <p:sldLayoutId id="2147483689" r:id="rId4"/>
    <p:sldLayoutId id="2147483688" r:id="rId5"/>
    <p:sldLayoutId id="2147483686" r:id="rId6"/>
    <p:sldLayoutId id="2147483687" r:id="rId7"/>
    <p:sldLayoutId id="2147483683" r:id="rId8"/>
    <p:sldLayoutId id="2147483684" r:id="rId9"/>
    <p:sldLayoutId id="2147483680" r:id="rId10"/>
    <p:sldLayoutId id="2147483690" r:id="rId11"/>
    <p:sldLayoutId id="2147483693" r:id="rId12"/>
    <p:sldLayoutId id="2147483692" r:id="rId13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17"/>
        </a:buBlip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824" userDrawn="1">
          <p15:clr>
            <a:srgbClr val="F26B43"/>
          </p15:clr>
        </p15:guide>
        <p15:guide id="2" pos="6879" userDrawn="1">
          <p15:clr>
            <a:srgbClr val="F26B43"/>
          </p15:clr>
        </p15:guide>
        <p15:guide id="3" orient="horz" pos="1071" userDrawn="1">
          <p15:clr>
            <a:srgbClr val="F26B43"/>
          </p15:clr>
        </p15:guide>
        <p15:guide id="4" orient="horz" pos="1344" userDrawn="1">
          <p15:clr>
            <a:srgbClr val="F26B43"/>
          </p15:clr>
        </p15:guide>
        <p15:guide id="5" orient="horz" pos="3770" userDrawn="1">
          <p15:clr>
            <a:srgbClr val="F26B43"/>
          </p15:clr>
        </p15:guide>
        <p15:guide id="6" orient="horz" pos="709" userDrawn="1">
          <p15:clr>
            <a:srgbClr val="F26B43"/>
          </p15:clr>
        </p15:guide>
        <p15:guide id="7" orient="horz" pos="123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85588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80259048-78A2-EE43-84CC-8C0B16EC1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3" cy="1140979"/>
          </a:xfrm>
        </p:spPr>
        <p:txBody>
          <a:bodyPr/>
          <a:lstStyle/>
          <a:p>
            <a:r>
              <a:rPr lang="de-DE" dirty="0" err="1"/>
              <a:t>Schlüsselergebnisse</a:t>
            </a:r>
            <a:r>
              <a:rPr lang="de-DE" dirty="0"/>
              <a:t> zur Tanzforschung </a:t>
            </a:r>
            <a:br>
              <a:rPr lang="de-DE" dirty="0"/>
            </a:br>
            <a:r>
              <a:rPr lang="de-DE" dirty="0"/>
              <a:t>bei Demenz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31A57255-EE26-F747-B7D3-CD8F7A933C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5CD2EDD-E515-F44F-ABB8-346A9E0DB1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10</a:t>
            </a:fld>
            <a:endParaRPr lang="de-DE" dirty="0"/>
          </a:p>
        </p:txBody>
      </p:sp>
      <p:graphicFrame>
        <p:nvGraphicFramePr>
          <p:cNvPr id="7" name="Tabelle 7">
            <a:extLst>
              <a:ext uri="{FF2B5EF4-FFF2-40B4-BE49-F238E27FC236}">
                <a16:creationId xmlns:a16="http://schemas.microsoft.com/office/drawing/2014/main" id="{D2D7CE03-9A0D-1945-8480-7D14B76CCB2C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989977911"/>
              </p:ext>
            </p:extLst>
          </p:nvPr>
        </p:nvGraphicFramePr>
        <p:xfrm>
          <a:off x="1308100" y="2573338"/>
          <a:ext cx="9612312" cy="3464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3443">
                  <a:extLst>
                    <a:ext uri="{9D8B030D-6E8A-4147-A177-3AD203B41FA5}">
                      <a16:colId xmlns:a16="http://schemas.microsoft.com/office/drawing/2014/main" val="3373183135"/>
                    </a:ext>
                  </a:extLst>
                </a:gridCol>
                <a:gridCol w="248061">
                  <a:extLst>
                    <a:ext uri="{9D8B030D-6E8A-4147-A177-3AD203B41FA5}">
                      <a16:colId xmlns:a16="http://schemas.microsoft.com/office/drawing/2014/main" val="3698420097"/>
                    </a:ext>
                  </a:extLst>
                </a:gridCol>
                <a:gridCol w="6310808">
                  <a:extLst>
                    <a:ext uri="{9D8B030D-6E8A-4147-A177-3AD203B41FA5}">
                      <a16:colId xmlns:a16="http://schemas.microsoft.com/office/drawing/2014/main" val="12972076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400" b="1" kern="12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Effekte auf</a:t>
                      </a:r>
                    </a:p>
                  </a:txBody>
                  <a:tcPr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de-DE" sz="1400" b="1" kern="1200" dirty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0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400" b="1" kern="12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Indikator</a:t>
                      </a:r>
                    </a:p>
                  </a:txBody>
                  <a:tcPr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63558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kern="1200" dirty="0">
                          <a:solidFill>
                            <a:srgbClr val="BE4B9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Kommunikation der Bewohner/-innen</a:t>
                      </a:r>
                    </a:p>
                  </a:txBody>
                  <a:tcPr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DBEA">
                        <a:alpha val="8039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400" b="0" kern="1200" dirty="0">
                        <a:solidFill>
                          <a:srgbClr val="BE4B9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12400" marR="0" lvl="0" indent="-213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4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Dyadische Interaktion zwischen Personal und Bewohner/-innen durch verbale und nonverbale Kommunikation</a:t>
                      </a:r>
                    </a:p>
                    <a:p>
                      <a:pPr marL="212400" marR="0" lvl="0" indent="-213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4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Steigerung von narrativer Erzählung und sozialer Interaktion</a:t>
                      </a:r>
                    </a:p>
                  </a:txBody>
                  <a:tcPr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35523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kern="1200" dirty="0">
                          <a:solidFill>
                            <a:srgbClr val="BE4B9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Mobilität und Balancefähigkeit der Bewohner/-innen</a:t>
                      </a:r>
                    </a:p>
                  </a:txBody>
                  <a:tcPr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DBEA">
                        <a:alpha val="8039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400" b="0" kern="1200" dirty="0">
                        <a:solidFill>
                          <a:srgbClr val="BE4B9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12400" marR="0" lvl="0" indent="-213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4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Steigerung der körperlichen Flexibilität und Fitness</a:t>
                      </a:r>
                    </a:p>
                  </a:txBody>
                  <a:tcPr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29797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kern="1200" dirty="0">
                          <a:solidFill>
                            <a:srgbClr val="BE4B9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Pflegepersonal</a:t>
                      </a:r>
                    </a:p>
                  </a:txBody>
                  <a:tcPr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DBEA">
                        <a:alpha val="8039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400" b="0" kern="1200" dirty="0">
                        <a:solidFill>
                          <a:srgbClr val="BE4B9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12400" marR="0" lvl="0" indent="-213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4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Empowering</a:t>
                      </a:r>
                      <a:r>
                        <a:rPr lang="de-DE" sz="14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zur Umsetzung von Tanzangeboten</a:t>
                      </a:r>
                    </a:p>
                    <a:p>
                      <a:pPr marL="212400" marR="0" lvl="0" indent="-213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4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Generierung von Arbeitszufriedenheit und verbesserter Pflegestrategien und Interaktionen mit den </a:t>
                      </a:r>
                      <a:r>
                        <a:rPr lang="de-DE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Bewohner/-innen </a:t>
                      </a:r>
                    </a:p>
                    <a:p>
                      <a:pPr marL="212400" marR="0" lvl="0" indent="-213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4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Unterstützung</a:t>
                      </a:r>
                      <a:r>
                        <a:rPr lang="de-DE" sz="14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der </a:t>
                      </a:r>
                      <a:r>
                        <a:rPr lang="de-DE" sz="14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Durchführung</a:t>
                      </a:r>
                      <a:r>
                        <a:rPr lang="de-DE" sz="14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des Tanzangebots</a:t>
                      </a:r>
                    </a:p>
                  </a:txBody>
                  <a:tcPr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21420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kern="1200" dirty="0">
                          <a:solidFill>
                            <a:srgbClr val="BE4B9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Familienangehörige</a:t>
                      </a:r>
                    </a:p>
                  </a:txBody>
                  <a:tcPr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DBEA">
                        <a:alpha val="8039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400" b="0" kern="1200" dirty="0">
                        <a:solidFill>
                          <a:srgbClr val="BE4B9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12400" marR="0" lvl="0" indent="-213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4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Teilnahme am Angebot</a:t>
                      </a:r>
                    </a:p>
                  </a:txBody>
                  <a:tcPr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6664597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" b="0" kern="1200" dirty="0" err="1">
                          <a:solidFill>
                            <a:schemeClr val="accent3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Schlüsselergebnisse</a:t>
                      </a:r>
                      <a:r>
                        <a:rPr lang="de-DE" sz="800" b="0" kern="1200" dirty="0">
                          <a:solidFill>
                            <a:schemeClr val="accent3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der Tanzforschung bei Demenz  – </a:t>
                      </a:r>
                      <a:r>
                        <a:rPr lang="de-DE" sz="800" b="0" kern="1200" dirty="0" err="1">
                          <a:solidFill>
                            <a:schemeClr val="accent3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übersetzte</a:t>
                      </a:r>
                      <a:r>
                        <a:rPr lang="de-DE" sz="800" b="0" kern="1200" dirty="0">
                          <a:solidFill>
                            <a:schemeClr val="accent3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Tabelle (</a:t>
                      </a:r>
                      <a:r>
                        <a:rPr lang="de-DE" sz="800" b="0" kern="1200" dirty="0" err="1">
                          <a:solidFill>
                            <a:schemeClr val="accent3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Guzmán</a:t>
                      </a:r>
                      <a:r>
                        <a:rPr lang="de-DE" sz="800" b="0" kern="1200" dirty="0">
                          <a:solidFill>
                            <a:schemeClr val="accent3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-García </a:t>
                      </a:r>
                      <a:r>
                        <a:rPr lang="de-DE" sz="800" b="0" kern="1200" dirty="0" err="1">
                          <a:solidFill>
                            <a:schemeClr val="accent3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etal</a:t>
                      </a:r>
                      <a:r>
                        <a:rPr lang="de-DE" sz="800" b="0" kern="1200" dirty="0">
                          <a:solidFill>
                            <a:schemeClr val="accent3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., 2013) (alle Referenzen s. Modulkonzept)</a:t>
                      </a:r>
                    </a:p>
                  </a:txBody>
                  <a:tcPr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80392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400" b="0" kern="1200" dirty="0">
                        <a:solidFill>
                          <a:srgbClr val="BE4B9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108000" marB="10800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-213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de-DE" sz="14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T="108000" marB="108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7461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69622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2EC468C-0B93-6E4D-93B8-DE571BC0CB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3B75EB5-3A73-3443-9739-0E337CEB1A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53037429-C7F2-C14D-93CD-A1B14B5107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Praxisbeispiel – Projekt „Wir tanzen wieder“©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2CBF2E61-FF5A-B546-AEE8-5DDAF557CA4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r>
              <a:rPr lang="de-DE" dirty="0"/>
              <a:t>„Menschen mit demenziellen Erkrankungen bleiben </a:t>
            </a:r>
            <a:r>
              <a:rPr lang="de-DE" dirty="0" err="1"/>
              <a:t>frühe</a:t>
            </a:r>
            <a:r>
              <a:rPr lang="de-DE" dirty="0"/>
              <a:t> Erfahrungen, Klänge, </a:t>
            </a:r>
            <a:r>
              <a:rPr lang="de-DE" dirty="0" err="1"/>
              <a:t>Gefühle</a:t>
            </a:r>
            <a:r>
              <a:rPr lang="de-DE" dirty="0"/>
              <a:t> und Melodien lange in Erinnerung. Die Texte ganzer Lieder werden nach den ersten Tönen mitgesungen; die Musik geht durch Rhythmus und Melodie ganz </a:t>
            </a:r>
            <a:r>
              <a:rPr lang="de-DE" dirty="0" err="1"/>
              <a:t>natürlich</a:t>
            </a:r>
            <a:r>
              <a:rPr lang="de-DE" dirty="0"/>
              <a:t> in die Tänzerinnen und Tänzer </a:t>
            </a:r>
            <a:r>
              <a:rPr lang="de-DE" dirty="0" err="1"/>
              <a:t>über</a:t>
            </a:r>
            <a:r>
              <a:rPr lang="de-DE" dirty="0"/>
              <a:t>.</a:t>
            </a:r>
          </a:p>
          <a:p>
            <a:r>
              <a:rPr lang="de-DE" dirty="0"/>
              <a:t>Bei „Wir tanzen wieder!“ verbinden sich Tanz und Gesang – Erinnerungen erscheinen vor dem inneren Auge:</a:t>
            </a:r>
          </a:p>
          <a:p>
            <a:r>
              <a:rPr lang="de-DE" dirty="0"/>
              <a:t>Die erste Liebe, der erste Kuss, das erste Mal in Schale werfen. </a:t>
            </a:r>
            <a:r>
              <a:rPr lang="de-DE" dirty="0" err="1"/>
              <a:t>Gefühle</a:t>
            </a:r>
            <a:r>
              <a:rPr lang="de-DE" dirty="0"/>
              <a:t>, die durch Musik verstärkt werden, werden wieder wach – genauso wie bei mir und vermutlich auch bei Ihnen.“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82C8CA8E-B595-DD44-ACF8-F04408EC104D}"/>
              </a:ext>
            </a:extLst>
          </p:cNvPr>
          <p:cNvSpPr txBox="1"/>
          <p:nvPr/>
        </p:nvSpPr>
        <p:spPr>
          <a:xfrm>
            <a:off x="3715657" y="6277918"/>
            <a:ext cx="7583714" cy="293721"/>
          </a:xfrm>
          <a:prstGeom prst="rect">
            <a:avLst/>
          </a:prstGeom>
          <a:noFill/>
        </p:spPr>
        <p:txBody>
          <a:bodyPr wrap="square" lIns="0" rIns="0" bIns="108000" rtlCol="0">
            <a:spAutoFit/>
          </a:bodyPr>
          <a:lstStyle/>
          <a:p>
            <a:pPr algn="r"/>
            <a:r>
              <a:rPr lang="de-DE" sz="900" dirty="0">
                <a:solidFill>
                  <a:schemeClr val="accent3"/>
                </a:solidFill>
                <a:latin typeface="+mj-lt"/>
              </a:rPr>
              <a:t>Quelle: </a:t>
            </a:r>
            <a:r>
              <a:rPr lang="de-DE" sz="900" dirty="0" err="1">
                <a:solidFill>
                  <a:schemeClr val="accent3"/>
                </a:solidFill>
                <a:latin typeface="+mj-lt"/>
              </a:rPr>
              <a:t>Kleinstück</a:t>
            </a:r>
            <a:r>
              <a:rPr lang="de-DE" sz="900" dirty="0">
                <a:solidFill>
                  <a:schemeClr val="accent3"/>
                </a:solidFill>
                <a:latin typeface="+mj-lt"/>
              </a:rPr>
              <a:t>, S., &amp; </a:t>
            </a:r>
            <a:r>
              <a:rPr lang="de-DE" sz="900" dirty="0" err="1">
                <a:solidFill>
                  <a:schemeClr val="accent3"/>
                </a:solidFill>
                <a:latin typeface="+mj-lt"/>
              </a:rPr>
              <a:t>Heuvelmann</a:t>
            </a:r>
            <a:r>
              <a:rPr lang="de-DE" sz="900" dirty="0">
                <a:solidFill>
                  <a:schemeClr val="accent3"/>
                </a:solidFill>
                <a:latin typeface="+mj-lt"/>
              </a:rPr>
              <a:t>, A. (2016)</a:t>
            </a:r>
          </a:p>
        </p:txBody>
      </p:sp>
    </p:spTree>
    <p:extLst>
      <p:ext uri="{BB962C8B-B14F-4D97-AF65-F5344CB8AC3E}">
        <p14:creationId xmlns:p14="http://schemas.microsoft.com/office/powerpoint/2010/main" val="18564313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2EC468C-0B93-6E4D-93B8-DE571BC0CB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3B75EB5-3A73-3443-9739-0E337CEB1A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53037429-C7F2-C14D-93CD-A1B14B5107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Praxisbeispiel – Projekt „Wir tanzen wieder“©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2CBF2E61-FF5A-B546-AEE8-5DDAF557CA4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/>
            <a:r>
              <a:rPr lang="de-DE" dirty="0"/>
              <a:t>Tanznachmittag </a:t>
            </a:r>
            <a:r>
              <a:rPr lang="de-DE" dirty="0" err="1"/>
              <a:t>für</a:t>
            </a:r>
            <a:r>
              <a:rPr lang="de-DE" dirty="0"/>
              <a:t> Menschen mit Demenz erstmalig zum </a:t>
            </a:r>
            <a:br>
              <a:rPr lang="de-DE" dirty="0"/>
            </a:br>
            <a:r>
              <a:rPr lang="de-DE" dirty="0"/>
              <a:t>Welt-Alzheimertag 2007</a:t>
            </a:r>
          </a:p>
          <a:p>
            <a:pPr lvl="1"/>
            <a:r>
              <a:rPr lang="de-DE" dirty="0"/>
              <a:t>Vermittlung von Normalität steht im Mittelpunkt</a:t>
            </a:r>
          </a:p>
          <a:p>
            <a:pPr lvl="1"/>
            <a:r>
              <a:rPr lang="de-DE" dirty="0"/>
              <a:t>Nicht Tanzen lernen, sondern gemeinsam zur Musik in Bewegung zu sein </a:t>
            </a:r>
            <a:br>
              <a:rPr lang="de-DE" dirty="0"/>
            </a:br>
            <a:r>
              <a:rPr lang="de-DE" dirty="0"/>
              <a:t>und Freude an schönen Erinnerungen und </a:t>
            </a:r>
            <a:r>
              <a:rPr lang="de-DE" dirty="0" err="1"/>
              <a:t>Gefühlen</a:t>
            </a:r>
            <a:r>
              <a:rPr lang="de-DE" dirty="0"/>
              <a:t> zu haben</a:t>
            </a:r>
          </a:p>
        </p:txBody>
      </p:sp>
    </p:spTree>
    <p:extLst>
      <p:ext uri="{BB962C8B-B14F-4D97-AF65-F5344CB8AC3E}">
        <p14:creationId xmlns:p14="http://schemas.microsoft.com/office/powerpoint/2010/main" val="6525842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Untertitel 8">
            <a:extLst>
              <a:ext uri="{FF2B5EF4-FFF2-40B4-BE49-F238E27FC236}">
                <a16:creationId xmlns:a16="http://schemas.microsoft.com/office/drawing/2014/main" id="{90E5BA72-6B50-6649-9194-D8753D3DFA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6069" y="1944000"/>
            <a:ext cx="11218334" cy="3960000"/>
          </a:xfrm>
        </p:spPr>
        <p:txBody>
          <a:bodyPr/>
          <a:lstStyle/>
          <a:p>
            <a:r>
              <a:rPr lang="de-DE" dirty="0"/>
              <a:t>„Das Herz wird nicht dement!“</a:t>
            </a:r>
          </a:p>
          <a:p>
            <a:r>
              <a:rPr lang="de-DE" sz="2400" dirty="0"/>
              <a:t>(</a:t>
            </a:r>
            <a:r>
              <a:rPr lang="de-DE" sz="2400" dirty="0" err="1"/>
              <a:t>Kleinstück</a:t>
            </a:r>
            <a:r>
              <a:rPr lang="de-DE" sz="2400" dirty="0"/>
              <a:t> &amp; </a:t>
            </a:r>
            <a:r>
              <a:rPr lang="de-DE" sz="2400" dirty="0" err="1"/>
              <a:t>Heuvelmann</a:t>
            </a:r>
            <a:r>
              <a:rPr lang="de-DE" sz="2400" dirty="0"/>
              <a:t>, 2016)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2EC468C-0B93-6E4D-93B8-DE571BC0C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3B75EB5-3A73-3443-9739-0E337CEB1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53037429-C7F2-C14D-93CD-A1B14B5107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069" y="1125538"/>
            <a:ext cx="11218334" cy="574675"/>
          </a:xfrm>
        </p:spPr>
        <p:txBody>
          <a:bodyPr/>
          <a:lstStyle/>
          <a:p>
            <a:r>
              <a:rPr lang="de-DE" dirty="0"/>
              <a:t>Praxisbeispiel – Projekt „Wir tanzen wieder“©</a:t>
            </a:r>
          </a:p>
        </p:txBody>
      </p:sp>
    </p:spTree>
    <p:extLst>
      <p:ext uri="{BB962C8B-B14F-4D97-AF65-F5344CB8AC3E}">
        <p14:creationId xmlns:p14="http://schemas.microsoft.com/office/powerpoint/2010/main" val="6044272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832774F-3133-4D43-A9A3-37756EEFA0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F172C2F-859E-BF47-B1AA-F8ECEE2760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3F29D35-2516-D64D-84EB-AB315C7326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Vorstellung des Konzepts „Tanzcafé“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50AFE318-8034-DB4F-9761-672AF3C1606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r>
              <a:rPr lang="de-DE" dirty="0"/>
              <a:t>Ziele der Maßnahme:</a:t>
            </a:r>
          </a:p>
          <a:p>
            <a:endParaRPr lang="de-DE" dirty="0"/>
          </a:p>
          <a:p>
            <a:pPr lvl="1"/>
            <a:r>
              <a:rPr lang="de-DE" dirty="0"/>
              <a:t>Aktivitätssteigerung im Alltag</a:t>
            </a:r>
          </a:p>
          <a:p>
            <a:pPr lvl="1"/>
            <a:r>
              <a:rPr lang="de-DE" dirty="0"/>
              <a:t>Positiver Einfluss auf die physische Gesundheit</a:t>
            </a:r>
          </a:p>
          <a:p>
            <a:pPr lvl="1"/>
            <a:r>
              <a:rPr lang="de-DE" dirty="0"/>
              <a:t>Steigerung des Wohlbefindens</a:t>
            </a:r>
          </a:p>
          <a:p>
            <a:pPr lvl="1"/>
            <a:r>
              <a:rPr lang="de-DE" dirty="0"/>
              <a:t>Steigerung der sozialen Interaktion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611465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832774F-3133-4D43-A9A3-37756EEFA0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F172C2F-859E-BF47-B1AA-F8ECEE2760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3F29D35-2516-D64D-84EB-AB315C7326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Vorstellung des Konzepts „Tanzcafé“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50AFE318-8034-DB4F-9761-672AF3C1606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r>
              <a:rPr lang="de-DE" dirty="0"/>
              <a:t>Effekte auf Ebene des Verhaltens:</a:t>
            </a:r>
          </a:p>
          <a:p>
            <a:endParaRPr lang="de-DE" dirty="0"/>
          </a:p>
          <a:p>
            <a:pPr lvl="1"/>
            <a:r>
              <a:rPr lang="de-DE" dirty="0"/>
              <a:t>Möglichkeit, sich zu bekannter Musik aus </a:t>
            </a:r>
            <a:r>
              <a:rPr lang="de-DE" dirty="0" err="1"/>
              <a:t>früheren</a:t>
            </a:r>
            <a:r>
              <a:rPr lang="de-DE" dirty="0"/>
              <a:t> Zeiten zu bewegen</a:t>
            </a:r>
          </a:p>
          <a:p>
            <a:pPr lvl="1"/>
            <a:r>
              <a:rPr lang="de-DE" dirty="0"/>
              <a:t>Nicht die Vermittlung von expliziten Tanzschritten oder gar des </a:t>
            </a:r>
            <a:r>
              <a:rPr lang="de-DE" dirty="0" err="1"/>
              <a:t>Tanzenlernens</a:t>
            </a:r>
            <a:r>
              <a:rPr lang="de-DE" dirty="0"/>
              <a:t> steht im Vordergrund, sondern gemeinsam in Bewegung zu sein</a:t>
            </a:r>
          </a:p>
          <a:p>
            <a:pPr lvl="1"/>
            <a:r>
              <a:rPr lang="de-DE" dirty="0"/>
              <a:t>Bekannte </a:t>
            </a:r>
            <a:r>
              <a:rPr lang="de-DE" dirty="0" err="1"/>
              <a:t>Musikstücke</a:t>
            </a:r>
            <a:r>
              <a:rPr lang="de-DE" dirty="0"/>
              <a:t> wecken Erinnerungen an </a:t>
            </a:r>
            <a:r>
              <a:rPr lang="de-DE" dirty="0" err="1"/>
              <a:t>frühere</a:t>
            </a:r>
            <a:r>
              <a:rPr lang="de-DE" dirty="0"/>
              <a:t> Zeiten und aktivieren Gedächtnisinhalte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32961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832774F-3133-4D43-A9A3-37756EEFA0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F172C2F-859E-BF47-B1AA-F8ECEE2760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3F29D35-2516-D64D-84EB-AB315C7326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Vorstellung des Konzepts „Tanzcafé“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50AFE318-8034-DB4F-9761-672AF3C1606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857741" cy="3960000"/>
          </a:xfrm>
        </p:spPr>
        <p:txBody>
          <a:bodyPr/>
          <a:lstStyle/>
          <a:p>
            <a:r>
              <a:rPr lang="de-DE" dirty="0"/>
              <a:t>Effekte auf Ebene des Verhaltens:</a:t>
            </a:r>
          </a:p>
          <a:p>
            <a:pPr lvl="1"/>
            <a:r>
              <a:rPr lang="de-DE" dirty="0"/>
              <a:t>Musik:</a:t>
            </a:r>
          </a:p>
          <a:p>
            <a:pPr lvl="4"/>
            <a:r>
              <a:rPr lang="de-DE" dirty="0"/>
              <a:t>Motivation und Teilnahmefreude der Bewohner/-innen am Tanzcafé steigern</a:t>
            </a:r>
          </a:p>
          <a:p>
            <a:pPr lvl="4"/>
            <a:r>
              <a:rPr lang="de-DE" dirty="0"/>
              <a:t>Aufmerksamkeit weg von den Einschränkungen im Alltag und den Erkrankungen</a:t>
            </a:r>
          </a:p>
          <a:p>
            <a:pPr lvl="1"/>
            <a:r>
              <a:rPr lang="de-DE" dirty="0"/>
              <a:t>Offene Gestaltung des Angebots:</a:t>
            </a:r>
          </a:p>
          <a:p>
            <a:pPr lvl="4"/>
            <a:r>
              <a:rPr lang="de-DE" dirty="0"/>
              <a:t>Multimorbid Erkrankte können passiv teilnehmen und zuschauen</a:t>
            </a:r>
          </a:p>
          <a:p>
            <a:pPr lvl="4"/>
            <a:r>
              <a:rPr lang="de-DE" dirty="0"/>
              <a:t>Rollstuhlfahrer/-innen tanzen im Rollstuhl</a:t>
            </a:r>
          </a:p>
          <a:p>
            <a:pPr lvl="1"/>
            <a:r>
              <a:rPr lang="de-DE" dirty="0"/>
              <a:t>Stimmung, Haltung &amp; Verhalten der </a:t>
            </a:r>
            <a:r>
              <a:rPr lang="de-DE" dirty="0" err="1"/>
              <a:t>Durchführenden</a:t>
            </a:r>
            <a:r>
              <a:rPr lang="de-DE" dirty="0"/>
              <a:t> aktivieren zum Mitmachen </a:t>
            </a:r>
          </a:p>
          <a:p>
            <a:pPr lvl="1"/>
            <a:r>
              <a:rPr lang="de-DE" dirty="0"/>
              <a:t>Gelungene Aktivierung nicht nur durch Mittanzen, sondern auch, </a:t>
            </a:r>
            <a:br>
              <a:rPr lang="de-DE" dirty="0"/>
            </a:br>
            <a:r>
              <a:rPr lang="de-DE" dirty="0"/>
              <a:t>wenn passiv Teilnehmende lächeln, im Stuhl/Rollstuhl mitwippen oder Lieder mitsingen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30139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832774F-3133-4D43-A9A3-37756EEFA0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F172C2F-859E-BF47-B1AA-F8ECEE2760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3F29D35-2516-D64D-84EB-AB315C7326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Vorstellung des Konzepts „Tanzcafé“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50AFE318-8034-DB4F-9761-672AF3C1606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r>
              <a:rPr lang="de-DE" dirty="0"/>
              <a:t>Effekte auf Ebene der Verhältnisse:</a:t>
            </a:r>
          </a:p>
          <a:p>
            <a:pPr lvl="1"/>
            <a:r>
              <a:rPr lang="de-DE" dirty="0"/>
              <a:t>Tanzcafé: zentraler Ort in der Einrichtung</a:t>
            </a:r>
          </a:p>
          <a:p>
            <a:pPr lvl="4"/>
            <a:r>
              <a:rPr lang="de-DE" dirty="0"/>
              <a:t>Klang der Musik und die positive Stimmung erreichen auch die nicht Teilnehmenden und das Personal auf den Wohnbereichen</a:t>
            </a:r>
          </a:p>
          <a:p>
            <a:pPr lvl="1"/>
            <a:r>
              <a:rPr lang="de-DE" dirty="0"/>
              <a:t>Teilnahme von Beschäftigten und Angehörigen schafft „gemeinsames positives Zeiterleben“ &amp; Stressabbau bei allen Beteiligten</a:t>
            </a:r>
          </a:p>
          <a:p>
            <a:pPr lvl="4"/>
            <a:r>
              <a:rPr lang="de-DE" dirty="0"/>
              <a:t>Positive Zuwendung des Personals zur Bewohnerin/zum Bewohner und weniger herausforderndes  Verhalten</a:t>
            </a:r>
          </a:p>
          <a:p>
            <a:pPr lvl="1"/>
            <a:r>
              <a:rPr lang="de-DE" dirty="0"/>
              <a:t>Gemeinsame Teilnahme von Angehörigen und Bewohner/-innen am Tanzcafé als einem Ort, an dem einer möglichen Sprachlosigkeit und gegenseitigen Hilflosigkeit im Umgang miteinander entgegengewirkt wird &amp; gemeinsam positive Momente im Tanzen erlebt werden können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557743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85D8B254-7A69-494E-ABD2-7F5C0502D6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BC58B67-2E46-FB4D-8220-E527D98A94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54FFE7B4-5896-0240-BD31-F55A64B81B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Zielgruppe &amp; zeitlicher Rahmen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CE754445-3BE5-5145-804C-F41D4D1CA5D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/>
            <a:r>
              <a:rPr lang="de-DE" dirty="0"/>
              <a:t>Grundsätzlich sollten alle Bewohner/-innen und ihre Angehörigen zum Tanzcafé eingeladen werden</a:t>
            </a:r>
          </a:p>
          <a:p>
            <a:pPr lvl="1"/>
            <a:r>
              <a:rPr lang="de-DE" dirty="0"/>
              <a:t>Einmal pro Woche</a:t>
            </a:r>
          </a:p>
          <a:p>
            <a:pPr lvl="1"/>
            <a:r>
              <a:rPr lang="de-DE" dirty="0"/>
              <a:t>Bestenfalls immer am selben Ort</a:t>
            </a:r>
          </a:p>
          <a:p>
            <a:pPr lvl="1"/>
            <a:r>
              <a:rPr lang="de-DE" dirty="0"/>
              <a:t>Bestenfalls immer zur selben Uhrzeit</a:t>
            </a:r>
          </a:p>
        </p:txBody>
      </p:sp>
    </p:spTree>
    <p:extLst>
      <p:ext uri="{BB962C8B-B14F-4D97-AF65-F5344CB8AC3E}">
        <p14:creationId xmlns:p14="http://schemas.microsoft.com/office/powerpoint/2010/main" val="26981947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4F93DB6F-B5E8-3B46-864F-FCDDE1A62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3" cy="1140979"/>
          </a:xfrm>
        </p:spPr>
        <p:txBody>
          <a:bodyPr/>
          <a:lstStyle/>
          <a:p>
            <a:r>
              <a:rPr lang="de-DE" dirty="0"/>
              <a:t>Maßnahmen zur Förderung der Teilhabe</a:t>
            </a:r>
            <a:br>
              <a:rPr lang="de-DE" dirty="0"/>
            </a:br>
            <a:r>
              <a:rPr lang="de-DE" dirty="0"/>
              <a:t>der Bewohnerschaft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6AE43AF-0004-DD4E-96E8-2D23828FD9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84407CA-0914-9945-B12B-F3D1CB4A64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28AB9EC-82BD-EA4D-84BF-15E94D17870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573999"/>
            <a:ext cx="9612313" cy="3528000"/>
          </a:xfrm>
        </p:spPr>
        <p:txBody>
          <a:bodyPr/>
          <a:lstStyle/>
          <a:p>
            <a:pPr lvl="1"/>
            <a:r>
              <a:rPr lang="de-DE" dirty="0"/>
              <a:t>Interessierte Bewohner/-innen bei der Planung, Einladung und Umsetzung des Projektes beteiligen</a:t>
            </a:r>
          </a:p>
          <a:p>
            <a:pPr lvl="1"/>
            <a:r>
              <a:rPr lang="de-DE" dirty="0"/>
              <a:t>Wahl der </a:t>
            </a:r>
            <a:r>
              <a:rPr lang="de-DE" dirty="0" err="1"/>
              <a:t>Musikstücke</a:t>
            </a:r>
            <a:r>
              <a:rPr lang="de-DE" dirty="0"/>
              <a:t>:</a:t>
            </a:r>
          </a:p>
          <a:p>
            <a:pPr lvl="2"/>
            <a:r>
              <a:rPr lang="de-DE" dirty="0"/>
              <a:t>Musikwunschwand gestalten und Menschen mit Demenz nach </a:t>
            </a:r>
            <a:r>
              <a:rPr lang="de-DE" dirty="0" err="1"/>
              <a:t>Wünschen</a:t>
            </a:r>
            <a:r>
              <a:rPr lang="de-DE" dirty="0"/>
              <a:t> fragen</a:t>
            </a:r>
          </a:p>
          <a:p>
            <a:pPr lvl="2"/>
            <a:r>
              <a:rPr lang="de-DE" dirty="0"/>
              <a:t>Bewohner/-innen mit vollständiger Immobilität sollten nach </a:t>
            </a:r>
            <a:r>
              <a:rPr lang="de-DE" dirty="0" err="1"/>
              <a:t>Wünschen</a:t>
            </a:r>
            <a:r>
              <a:rPr lang="de-DE" dirty="0"/>
              <a:t> befragt werden und – wenn vorhanden – die Möglichkeit bekommen über kleine Lautsprecher, die Musik mitzuhören</a:t>
            </a:r>
          </a:p>
          <a:p>
            <a:pPr lvl="1"/>
            <a:r>
              <a:rPr lang="de-DE" dirty="0"/>
              <a:t>Nicht auskunftsfähige Bewohner/-innen:</a:t>
            </a:r>
          </a:p>
          <a:p>
            <a:pPr lvl="2"/>
            <a:r>
              <a:rPr lang="de-DE" dirty="0"/>
              <a:t>Angehörige nach </a:t>
            </a:r>
            <a:r>
              <a:rPr lang="de-DE" dirty="0" err="1"/>
              <a:t>früherer</a:t>
            </a:r>
            <a:r>
              <a:rPr lang="de-DE" dirty="0"/>
              <a:t> Lieblingsmusik fragen</a:t>
            </a:r>
          </a:p>
          <a:p>
            <a:pPr lvl="2"/>
            <a:r>
              <a:rPr lang="de-DE" dirty="0"/>
              <a:t>Bekannte </a:t>
            </a:r>
            <a:r>
              <a:rPr lang="de-DE" dirty="0" err="1"/>
              <a:t>Stücke</a:t>
            </a:r>
            <a:r>
              <a:rPr lang="de-DE" dirty="0"/>
              <a:t> aus </a:t>
            </a:r>
            <a:r>
              <a:rPr lang="de-DE" dirty="0" err="1"/>
              <a:t>früheren</a:t>
            </a:r>
            <a:r>
              <a:rPr lang="de-DE" dirty="0"/>
              <a:t> Zeiten aussuchen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66702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>
            <a:extLst>
              <a:ext uri="{FF2B5EF4-FFF2-40B4-BE49-F238E27FC236}">
                <a16:creationId xmlns:a16="http://schemas.microsoft.com/office/drawing/2014/main" id="{4A04AC5D-F0A6-B24B-8E79-3BBB72F0A3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6833" y="1126836"/>
            <a:ext cx="11218334" cy="4680000"/>
          </a:xfrm>
        </p:spPr>
        <p:txBody>
          <a:bodyPr/>
          <a:lstStyle/>
          <a:p>
            <a:r>
              <a:rPr lang="de-DE" dirty="0"/>
              <a:t>Förderung von Bewegung: </a:t>
            </a:r>
            <a:br>
              <a:rPr lang="de-DE" dirty="0"/>
            </a:br>
            <a:r>
              <a:rPr lang="de-DE" dirty="0"/>
              <a:t>Tanzcafé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0401DE9-6A9C-5D48-8776-92C3042C5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88C6FFA-C624-8B42-9BCE-396B3FF64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41213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5EA9C22F-7F27-DE4B-9192-9978ABF964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CFB35B7-F934-CA48-BAC8-5EAFB5874B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C20C0E72-DE78-AF4F-A082-7F879FE0F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Nutzung vorhandener Strukturen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5AECF5D7-8E28-CB42-8EFD-FF17757E3B6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/>
            <a:r>
              <a:rPr lang="de-DE" dirty="0"/>
              <a:t>Um ressourcenschonend zu arbeiten und die </a:t>
            </a:r>
            <a:r>
              <a:rPr lang="de-DE" dirty="0" err="1"/>
              <a:t>Durchführung</a:t>
            </a:r>
            <a:r>
              <a:rPr lang="de-DE" dirty="0"/>
              <a:t> </a:t>
            </a:r>
            <a:r>
              <a:rPr lang="de-DE" dirty="0" err="1"/>
              <a:t>für</a:t>
            </a:r>
            <a:r>
              <a:rPr lang="de-DE" dirty="0"/>
              <a:t> alle Beteiligten zu vereinfachen, auf bestehende Strukturen in oder um die Einrichtung </a:t>
            </a:r>
            <a:r>
              <a:rPr lang="de-DE" dirty="0" err="1"/>
              <a:t>zurückgreifen</a:t>
            </a:r>
            <a:endParaRPr lang="de-DE" dirty="0"/>
          </a:p>
          <a:p>
            <a:pPr lvl="1"/>
            <a:r>
              <a:rPr lang="de-DE" dirty="0"/>
              <a:t>Quartiersarbeit: bestehende Verbände, Vereine oder Seniorentreffpunkte einbinden</a:t>
            </a:r>
          </a:p>
          <a:p>
            <a:pPr lvl="2"/>
            <a:r>
              <a:rPr lang="de-DE" dirty="0"/>
              <a:t>Z.B. ehrenamtliche Sporttrainer/-innen, Übungsleiter/-innen oder Mitglieder aus Seniorenverbänden, um das Angebot zu begleiten oder beispielsweise </a:t>
            </a:r>
            <a:r>
              <a:rPr lang="de-DE" dirty="0" err="1"/>
              <a:t>für</a:t>
            </a:r>
            <a:r>
              <a:rPr lang="de-DE" dirty="0"/>
              <a:t> das Quartier auszuweiten</a:t>
            </a:r>
          </a:p>
          <a:p>
            <a:pPr lvl="2"/>
            <a:r>
              <a:rPr lang="de-DE" dirty="0"/>
              <a:t>So könnten umliegend wohnende Senioren/-innen ebenfalls am Tanzangebot teilnehmen, sich gegenseitig </a:t>
            </a:r>
            <a:r>
              <a:rPr lang="de-DE" dirty="0" err="1"/>
              <a:t>unterstützen</a:t>
            </a:r>
            <a:r>
              <a:rPr lang="de-DE" dirty="0"/>
              <a:t> und in Kontakt treten.</a:t>
            </a:r>
          </a:p>
        </p:txBody>
      </p:sp>
    </p:spTree>
    <p:extLst>
      <p:ext uri="{BB962C8B-B14F-4D97-AF65-F5344CB8AC3E}">
        <p14:creationId xmlns:p14="http://schemas.microsoft.com/office/powerpoint/2010/main" val="22076517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95A13BB6-126D-BA48-8470-28044A670C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37207D6-72B6-6847-B316-51A183DD42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CB653249-4852-6D44-AB3B-CFD4D3F0E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Inhaltliche Ausgestaltung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0ADB2276-1593-0949-9B1D-61A585C89A9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r>
              <a:rPr lang="de-DE" dirty="0"/>
              <a:t>Mögliche Themencafés:</a:t>
            </a:r>
          </a:p>
          <a:p>
            <a:pPr lvl="1"/>
            <a:r>
              <a:rPr lang="de-DE" dirty="0"/>
              <a:t>Einsatz von Musikinstrumenten</a:t>
            </a:r>
          </a:p>
          <a:p>
            <a:pPr lvl="1"/>
            <a:r>
              <a:rPr lang="de-DE" dirty="0" err="1"/>
              <a:t>Ratequiz</a:t>
            </a:r>
            <a:r>
              <a:rPr lang="de-DE" dirty="0"/>
              <a:t> von </a:t>
            </a:r>
            <a:r>
              <a:rPr lang="de-DE" dirty="0" err="1"/>
              <a:t>Musikstücken</a:t>
            </a:r>
            <a:endParaRPr lang="de-DE" dirty="0"/>
          </a:p>
          <a:p>
            <a:pPr lvl="1"/>
            <a:r>
              <a:rPr lang="de-DE" dirty="0"/>
              <a:t>Tanzcafé zu einer bestimmten geschichtlichen Zeit</a:t>
            </a:r>
          </a:p>
          <a:p>
            <a:pPr lvl="1"/>
            <a:r>
              <a:rPr lang="de-DE" dirty="0"/>
              <a:t>Jahreszeitenspezifisch/an Feste angebunden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65338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8E1AADF6-E308-C74B-9B10-B50C1E69D0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90ADFC2-E980-A549-81A6-70AB75241C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64B9E3FE-12BD-B84F-BBA8-1C8D594982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Inhaltliche Ausgestaltung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436D45B8-63DC-DB4F-8CD3-4D6C170449A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/>
            <a:r>
              <a:rPr lang="de-DE" dirty="0"/>
              <a:t>Ansätze </a:t>
            </a:r>
            <a:r>
              <a:rPr lang="de-DE" dirty="0" err="1"/>
              <a:t>für</a:t>
            </a:r>
            <a:r>
              <a:rPr lang="de-DE" dirty="0"/>
              <a:t> die Implementierung von gesundheitsförderlichen Verhältnissen</a:t>
            </a:r>
          </a:p>
          <a:p>
            <a:pPr lvl="4"/>
            <a:r>
              <a:rPr lang="de-DE" dirty="0"/>
              <a:t>Gestaltung einer Musikwunschwand</a:t>
            </a:r>
          </a:p>
          <a:p>
            <a:pPr lvl="4"/>
            <a:r>
              <a:rPr lang="de-DE" dirty="0"/>
              <a:t>Integration von familiären Strukturen – Angehörige ins Angebot mit einbeziehen</a:t>
            </a:r>
          </a:p>
          <a:p>
            <a:pPr lvl="4"/>
            <a:r>
              <a:rPr lang="de-DE" dirty="0"/>
              <a:t>Raumgestaltung des Cafés mit Elementen von </a:t>
            </a:r>
            <a:r>
              <a:rPr lang="de-DE" dirty="0" err="1"/>
              <a:t>früher</a:t>
            </a:r>
            <a:endParaRPr lang="de-DE" dirty="0"/>
          </a:p>
          <a:p>
            <a:pPr lvl="4"/>
            <a:r>
              <a:rPr lang="de-DE" dirty="0"/>
              <a:t>Verschiedene Berufsgruppen sollen integriert werden</a:t>
            </a:r>
          </a:p>
          <a:p>
            <a:pPr lvl="4"/>
            <a:r>
              <a:rPr lang="de-DE" dirty="0"/>
              <a:t>Schaffung einer Tanzcafé-Organisationsgruppe unter den Bewohnerinnen/Bewohner</a:t>
            </a:r>
          </a:p>
          <a:p>
            <a:pPr lvl="4"/>
            <a:r>
              <a:rPr lang="de-DE" dirty="0"/>
              <a:t>Einladen von Kindergartenkindern/</a:t>
            </a:r>
            <a:r>
              <a:rPr lang="de-DE" dirty="0" err="1"/>
              <a:t>Grundschülerinnen</a:t>
            </a:r>
            <a:r>
              <a:rPr lang="de-DE" dirty="0"/>
              <a:t>/Grundschüler zum Mittanzen</a:t>
            </a:r>
          </a:p>
          <a:p>
            <a:pPr lvl="4"/>
            <a:r>
              <a:rPr lang="de-DE" dirty="0"/>
              <a:t>Einladen einer Tanzschule „Heute tanzen wir mal bei Ihnen im Haus“</a:t>
            </a:r>
          </a:p>
          <a:p>
            <a:pPr lvl="4"/>
            <a:r>
              <a:rPr lang="de-DE" dirty="0"/>
              <a:t>Einladen einer Band „Heute proben wir bei Ihnen im Haus“</a:t>
            </a:r>
          </a:p>
          <a:p>
            <a:pPr lvl="1"/>
            <a:r>
              <a:rPr lang="de-DE" dirty="0"/>
              <a:t>Beteiligung von Menschen mit vollständiger Immobilität:</a:t>
            </a:r>
          </a:p>
          <a:p>
            <a:pPr lvl="4"/>
            <a:r>
              <a:rPr lang="de-DE" dirty="0"/>
              <a:t>Einbindung </a:t>
            </a:r>
            <a:r>
              <a:rPr lang="de-DE" dirty="0" err="1"/>
              <a:t>über</a:t>
            </a:r>
            <a:r>
              <a:rPr lang="de-DE" dirty="0"/>
              <a:t> erfahrene, interessierte Bewohner/-innen (Präsentation von Tanzcaféaufzeichnungen) und/oder instruierte Angehörige oder Ehrenamtliche</a:t>
            </a:r>
          </a:p>
          <a:p>
            <a:pPr lvl="4"/>
            <a:r>
              <a:rPr lang="de-DE" dirty="0"/>
              <a:t>Musik in den Zimmern abspielen</a:t>
            </a:r>
          </a:p>
          <a:p>
            <a:pPr lvl="4"/>
            <a:r>
              <a:rPr lang="de-DE" dirty="0"/>
              <a:t>Bei technischer Ausstattung: Teilnahme </a:t>
            </a:r>
            <a:r>
              <a:rPr lang="de-DE" dirty="0" err="1"/>
              <a:t>über</a:t>
            </a:r>
            <a:r>
              <a:rPr lang="de-DE" dirty="0"/>
              <a:t> ein </a:t>
            </a:r>
            <a:r>
              <a:rPr lang="de-DE" dirty="0" err="1"/>
              <a:t>videogestütztes</a:t>
            </a:r>
            <a:r>
              <a:rPr lang="de-DE" dirty="0"/>
              <a:t> System</a:t>
            </a:r>
          </a:p>
          <a:p>
            <a:pPr lvl="2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905219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>
            <a:extLst>
              <a:ext uri="{FF2B5EF4-FFF2-40B4-BE49-F238E27FC236}">
                <a16:creationId xmlns:a16="http://schemas.microsoft.com/office/drawing/2014/main" id="{4603F7A3-3837-3A46-BC7E-74E53D2CD4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6833" y="1126836"/>
            <a:ext cx="11218334" cy="4680000"/>
          </a:xfrm>
        </p:spPr>
        <p:txBody>
          <a:bodyPr/>
          <a:lstStyle/>
          <a:p>
            <a:r>
              <a:rPr lang="de-DE" dirty="0"/>
              <a:t>Fragen?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96EA009-72CD-8541-93A8-CBDC99F74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23E08D2-7D05-9645-9778-8CA91AA48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44496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44184A9-F54F-D24A-B0CC-8A4C84558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FDCA7FC-2247-824D-A330-F17B1D8AD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48245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>
            <a:extLst>
              <a:ext uri="{FF2B5EF4-FFF2-40B4-BE49-F238E27FC236}">
                <a16:creationId xmlns:a16="http://schemas.microsoft.com/office/drawing/2014/main" id="{20FE0BDA-1C04-8848-ADF0-32D97E2982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6069" y="1944000"/>
            <a:ext cx="11218334" cy="39600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de-DE" dirty="0"/>
              <a:t>Was </a:t>
            </a:r>
            <a:r>
              <a:rPr lang="de-DE" dirty="0" err="1"/>
              <a:t>drücke</a:t>
            </a:r>
            <a:r>
              <a:rPr lang="de-DE" dirty="0"/>
              <a:t> ich beim Tanzen aus?</a:t>
            </a:r>
          </a:p>
          <a:p>
            <a:pPr>
              <a:lnSpc>
                <a:spcPts val="3940"/>
              </a:lnSpc>
              <a:spcAft>
                <a:spcPts val="0"/>
              </a:spcAft>
            </a:pPr>
            <a:r>
              <a:rPr lang="de-DE" sz="3000" dirty="0"/>
              <a:t>Welche nonverbalen Zeichen sende ich durch meine Anwesenheit?</a:t>
            </a:r>
          </a:p>
          <a:p>
            <a:pPr>
              <a:lnSpc>
                <a:spcPts val="3940"/>
              </a:lnSpc>
              <a:spcAft>
                <a:spcPts val="0"/>
              </a:spcAft>
            </a:pPr>
            <a:r>
              <a:rPr lang="de-DE" sz="3000" dirty="0"/>
              <a:t>Welche beim Tanzen?</a:t>
            </a:r>
          </a:p>
          <a:p>
            <a:pPr>
              <a:lnSpc>
                <a:spcPts val="3940"/>
              </a:lnSpc>
              <a:spcAft>
                <a:spcPts val="0"/>
              </a:spcAft>
            </a:pPr>
            <a:r>
              <a:rPr lang="de-DE" sz="3000" dirty="0"/>
              <a:t>Was kann ich </a:t>
            </a:r>
            <a:r>
              <a:rPr lang="de-DE" sz="3000" dirty="0" err="1"/>
              <a:t>spüren</a:t>
            </a:r>
            <a:r>
              <a:rPr lang="de-DE" sz="3000" dirty="0"/>
              <a:t>?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688ED26-4DAD-FE44-B10E-D81DB0220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A8EF1A6-35BA-3D44-98D0-CF3B85EB2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5B6E1C3A-699E-1845-98DC-6EA45C79F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069" y="1125538"/>
            <a:ext cx="11218334" cy="574675"/>
          </a:xfrm>
        </p:spPr>
        <p:txBody>
          <a:bodyPr/>
          <a:lstStyle/>
          <a:p>
            <a:r>
              <a:rPr lang="de-DE"/>
              <a:t>Frage an die Teilnehmenden der Schulung: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665194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>
            <a:extLst>
              <a:ext uri="{FF2B5EF4-FFF2-40B4-BE49-F238E27FC236}">
                <a16:creationId xmlns:a16="http://schemas.microsoft.com/office/drawing/2014/main" id="{56633B72-BECA-604A-A0B1-892C621436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6069" y="1944000"/>
            <a:ext cx="11218334" cy="3960000"/>
          </a:xfrm>
        </p:spPr>
        <p:txBody>
          <a:bodyPr/>
          <a:lstStyle/>
          <a:p>
            <a:r>
              <a:rPr lang="de-DE" dirty="0"/>
              <a:t>Wie kann ein Tanznachmittag </a:t>
            </a:r>
            <a:br>
              <a:rPr lang="de-DE" dirty="0"/>
            </a:br>
            <a:r>
              <a:rPr lang="de-DE" dirty="0"/>
              <a:t>im Tanzcafé gestaltet sein?</a:t>
            </a:r>
          </a:p>
          <a:p>
            <a:r>
              <a:rPr lang="de-DE" dirty="0"/>
              <a:t>Welchen Ablauf/Rahmen des </a:t>
            </a:r>
            <a:br>
              <a:rPr lang="de-DE" dirty="0"/>
            </a:br>
            <a:r>
              <a:rPr lang="de-DE" dirty="0"/>
              <a:t>Nachmittags wollen wir uns setzen?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C7FCBA0-E4BD-E047-B33E-94C35A8E8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F8E9401-C307-0E47-908D-ECE27E5C2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3F628BE9-0F72-BC49-884D-48C5B9C6E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069" y="1125538"/>
            <a:ext cx="11218334" cy="574675"/>
          </a:xfrm>
        </p:spPr>
        <p:txBody>
          <a:bodyPr/>
          <a:lstStyle/>
          <a:p>
            <a:r>
              <a:rPr lang="de-DE" dirty="0"/>
              <a:t>Kleingruppenarbeit</a:t>
            </a:r>
          </a:p>
        </p:txBody>
      </p:sp>
    </p:spTree>
    <p:extLst>
      <p:ext uri="{BB962C8B-B14F-4D97-AF65-F5344CB8AC3E}">
        <p14:creationId xmlns:p14="http://schemas.microsoft.com/office/powerpoint/2010/main" val="26200346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F327477C-549F-0E45-B69D-43E25DB94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3" cy="1140979"/>
          </a:xfrm>
        </p:spPr>
        <p:txBody>
          <a:bodyPr/>
          <a:lstStyle/>
          <a:p>
            <a:r>
              <a:rPr lang="de-DE" dirty="0"/>
              <a:t>Beispielhafter Ablauf </a:t>
            </a:r>
            <a:br>
              <a:rPr lang="de-DE" dirty="0"/>
            </a:br>
            <a:r>
              <a:rPr lang="de-DE" sz="2400" dirty="0"/>
              <a:t>(in Anlehnung an </a:t>
            </a:r>
            <a:r>
              <a:rPr lang="de-DE" sz="2400" dirty="0" err="1"/>
              <a:t>Kleinstück</a:t>
            </a:r>
            <a:r>
              <a:rPr lang="de-DE" sz="2400" dirty="0"/>
              <a:t> &amp; </a:t>
            </a:r>
            <a:r>
              <a:rPr lang="de-DE" sz="2400" dirty="0" err="1"/>
              <a:t>Heuvelmann</a:t>
            </a:r>
            <a:r>
              <a:rPr lang="de-DE" sz="2400" dirty="0"/>
              <a:t>, 2016)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7168CD75-DC09-2745-8626-3C7549B93E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6164B13-BFE7-4E4F-BE4A-6B9F5CD502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C22749A5-506A-CA45-B357-9D422BF7A97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573999"/>
            <a:ext cx="9612313" cy="3528000"/>
          </a:xfrm>
        </p:spPr>
        <p:txBody>
          <a:bodyPr/>
          <a:lstStyle/>
          <a:p>
            <a:r>
              <a:rPr lang="de-DE" dirty="0"/>
              <a:t>„ Es gehört zu unseren wichtigsten Aufgaben als Gastgeber, die Tagesform der Tänzerinnen und Tänzer einzuschätzen und das Programm flexibel darauf und </a:t>
            </a:r>
            <a:r>
              <a:rPr lang="de-DE" dirty="0" err="1"/>
              <a:t>natürlich</a:t>
            </a:r>
            <a:r>
              <a:rPr lang="de-DE" dirty="0"/>
              <a:t> auch auf unsere </a:t>
            </a:r>
            <a:r>
              <a:rPr lang="de-DE" dirty="0" err="1"/>
              <a:t>Bedürfnisse</a:t>
            </a:r>
            <a:r>
              <a:rPr lang="de-DE" dirty="0"/>
              <a:t> abzustimmen. Jeder Tanznachmittag ist eine Mischung aus Ritual und Veränderung, aus Altbekanntem und spontanen Einlagen – einzelne Elemente bleiben gleich, andere kommen hinzu.“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90A74EA-C2DF-084F-A415-A12F9F27E788}"/>
              </a:ext>
            </a:extLst>
          </p:cNvPr>
          <p:cNvSpPr txBox="1"/>
          <p:nvPr/>
        </p:nvSpPr>
        <p:spPr>
          <a:xfrm>
            <a:off x="3715657" y="6277918"/>
            <a:ext cx="7583714" cy="432220"/>
          </a:xfrm>
          <a:prstGeom prst="rect">
            <a:avLst/>
          </a:prstGeom>
          <a:noFill/>
        </p:spPr>
        <p:txBody>
          <a:bodyPr wrap="square" lIns="0" rIns="0" bIns="108000" rtlCol="0">
            <a:spAutoFit/>
          </a:bodyPr>
          <a:lstStyle/>
          <a:p>
            <a:pPr algn="r"/>
            <a:r>
              <a:rPr lang="de-DE" sz="900" dirty="0">
                <a:solidFill>
                  <a:schemeClr val="accent3"/>
                </a:solidFill>
                <a:latin typeface="+mj-lt"/>
              </a:rPr>
              <a:t>Quelle: </a:t>
            </a:r>
            <a:r>
              <a:rPr lang="de-DE" sz="900" dirty="0" err="1">
                <a:solidFill>
                  <a:schemeClr val="accent3"/>
                </a:solidFill>
                <a:latin typeface="+mj-lt"/>
              </a:rPr>
              <a:t>Kleinstück</a:t>
            </a:r>
            <a:r>
              <a:rPr lang="de-DE" sz="900" dirty="0">
                <a:solidFill>
                  <a:schemeClr val="accent3"/>
                </a:solidFill>
                <a:latin typeface="+mj-lt"/>
              </a:rPr>
              <a:t> &amp; </a:t>
            </a:r>
            <a:r>
              <a:rPr lang="de-DE" sz="900" dirty="0" err="1">
                <a:solidFill>
                  <a:schemeClr val="accent3"/>
                </a:solidFill>
                <a:latin typeface="+mj-lt"/>
              </a:rPr>
              <a:t>Heuvelmann</a:t>
            </a:r>
            <a:r>
              <a:rPr lang="de-DE" sz="900" dirty="0">
                <a:solidFill>
                  <a:schemeClr val="accent3"/>
                </a:solidFill>
                <a:latin typeface="+mj-lt"/>
              </a:rPr>
              <a:t>, 2016, S.99</a:t>
            </a:r>
          </a:p>
          <a:p>
            <a:pPr algn="r"/>
            <a:endParaRPr lang="de-DE" sz="900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84517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F327477C-549F-0E45-B69D-43E25DB94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3" cy="1140979"/>
          </a:xfrm>
        </p:spPr>
        <p:txBody>
          <a:bodyPr/>
          <a:lstStyle/>
          <a:p>
            <a:r>
              <a:rPr lang="de-DE" dirty="0"/>
              <a:t>Beispielhafter Ablauf </a:t>
            </a:r>
            <a:br>
              <a:rPr lang="de-DE" dirty="0"/>
            </a:br>
            <a:r>
              <a:rPr lang="de-DE" sz="2400" dirty="0"/>
              <a:t>(in Anlehnung an </a:t>
            </a:r>
            <a:r>
              <a:rPr lang="de-DE" sz="2400" dirty="0" err="1"/>
              <a:t>Kleinstück</a:t>
            </a:r>
            <a:r>
              <a:rPr lang="de-DE" sz="2400" dirty="0"/>
              <a:t> &amp; </a:t>
            </a:r>
            <a:r>
              <a:rPr lang="de-DE" sz="2400" dirty="0" err="1"/>
              <a:t>Heuvelmann</a:t>
            </a:r>
            <a:r>
              <a:rPr lang="de-DE" sz="2400" dirty="0"/>
              <a:t>, 2016)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7168CD75-DC09-2745-8626-3C7549B93E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6164B13-BFE7-4E4F-BE4A-6B9F5CD502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28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C22749A5-506A-CA45-B357-9D422BF7A97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573999"/>
            <a:ext cx="9612313" cy="3528000"/>
          </a:xfrm>
        </p:spPr>
        <p:txBody>
          <a:bodyPr/>
          <a:lstStyle/>
          <a:p>
            <a:pPr lvl="1"/>
            <a:r>
              <a:rPr lang="de-DE" dirty="0"/>
              <a:t>Tagesform der Gäste im Blick behalten und das Tanzcafé flexibel anpassen</a:t>
            </a:r>
          </a:p>
          <a:p>
            <a:pPr lvl="1"/>
            <a:r>
              <a:rPr lang="de-DE" dirty="0"/>
              <a:t>Alle Gäste mit Rollator, Gehstock oder Rollstuhl werden gleichermaßen einbezogen und angesprochen</a:t>
            </a:r>
          </a:p>
          <a:p>
            <a:pPr lvl="1"/>
            <a:r>
              <a:rPr lang="de-DE" dirty="0"/>
              <a:t>Feste Rituale und Abläufe können hilfreich sein und Orientierung geben</a:t>
            </a:r>
          </a:p>
          <a:p>
            <a:pPr lvl="1"/>
            <a:r>
              <a:rPr lang="de-DE" dirty="0"/>
              <a:t>Spannungsbogen, z. B. </a:t>
            </a:r>
            <a:r>
              <a:rPr lang="de-DE" dirty="0" err="1"/>
              <a:t>über</a:t>
            </a:r>
            <a:r>
              <a:rPr lang="de-DE" dirty="0"/>
              <a:t> </a:t>
            </a:r>
          </a:p>
          <a:p>
            <a:pPr lvl="2"/>
            <a:r>
              <a:rPr lang="de-DE" dirty="0"/>
              <a:t>Einstieg mit ruhigem Lied, z. B. Walzer</a:t>
            </a:r>
          </a:p>
          <a:p>
            <a:pPr lvl="2"/>
            <a:r>
              <a:rPr lang="de-DE" dirty="0"/>
              <a:t>Schnellere Lieder durch die verschiedenen Jahrzehnte, z. B. Foxtrott, Swing und Rock‘n‘Roll</a:t>
            </a:r>
          </a:p>
          <a:p>
            <a:pPr lvl="2"/>
            <a:r>
              <a:rPr lang="de-DE" dirty="0"/>
              <a:t>Stimmungsvoller Abschluss im Hier und Jetzt, z. B. mit Schlager-/Schunkel-Musik</a:t>
            </a:r>
          </a:p>
        </p:txBody>
      </p:sp>
    </p:spTree>
    <p:extLst>
      <p:ext uri="{BB962C8B-B14F-4D97-AF65-F5344CB8AC3E}">
        <p14:creationId xmlns:p14="http://schemas.microsoft.com/office/powerpoint/2010/main" val="2327042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18078E1F-A7EA-324C-B992-00D2DC969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6FE363F-BBC4-5244-8FD0-A26E2E0A9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4111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0D7A64C1-279D-E04C-9BC1-702240FC53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2B58FA3-BDAD-EB4F-9944-AEF519F2F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95F70194-915A-704A-AC09-1D1D141C4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Was haben wir heute vor?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2A37D9E4-19AF-3147-BE4A-22BC296CF4D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>
              <a:spcAft>
                <a:spcPts val="100"/>
              </a:spcAft>
            </a:pPr>
            <a:r>
              <a:rPr lang="de-DE" dirty="0"/>
              <a:t>Grundlage und Ziele der </a:t>
            </a:r>
            <a:r>
              <a:rPr lang="de-DE" dirty="0" err="1"/>
              <a:t>Multiplikatorenschulung</a:t>
            </a:r>
            <a:endParaRPr lang="de-DE" dirty="0"/>
          </a:p>
          <a:p>
            <a:pPr lvl="1">
              <a:spcAft>
                <a:spcPts val="100"/>
              </a:spcAft>
            </a:pPr>
            <a:r>
              <a:rPr lang="de-DE" dirty="0"/>
              <a:t>Einstieg in das Thema: Was bedeutet Tanzen </a:t>
            </a:r>
            <a:r>
              <a:rPr lang="de-DE" dirty="0" err="1"/>
              <a:t>für</a:t>
            </a:r>
            <a:r>
              <a:rPr lang="de-DE" dirty="0"/>
              <a:t> mich?</a:t>
            </a:r>
          </a:p>
          <a:p>
            <a:pPr lvl="1">
              <a:spcAft>
                <a:spcPts val="100"/>
              </a:spcAft>
            </a:pPr>
            <a:r>
              <a:rPr lang="de-DE" dirty="0"/>
              <a:t>Theoretischer Hintergrund</a:t>
            </a:r>
          </a:p>
          <a:p>
            <a:pPr lvl="1">
              <a:spcAft>
                <a:spcPts val="100"/>
              </a:spcAft>
            </a:pPr>
            <a:r>
              <a:rPr lang="de-DE" dirty="0"/>
              <a:t>Vorstellung des Konzepts „Tanzcafé“</a:t>
            </a:r>
          </a:p>
          <a:p>
            <a:pPr lvl="1">
              <a:spcAft>
                <a:spcPts val="100"/>
              </a:spcAft>
            </a:pPr>
            <a:r>
              <a:rPr lang="de-DE" dirty="0"/>
              <a:t>Inhaltliche Ausgestaltung</a:t>
            </a:r>
          </a:p>
          <a:p>
            <a:pPr lvl="1">
              <a:spcAft>
                <a:spcPts val="100"/>
              </a:spcAft>
            </a:pPr>
            <a:r>
              <a:rPr lang="de-DE" dirty="0" err="1"/>
              <a:t>Flipchartarbeit</a:t>
            </a:r>
            <a:r>
              <a:rPr lang="de-DE" dirty="0"/>
              <a:t>: Was </a:t>
            </a:r>
            <a:r>
              <a:rPr lang="de-DE" dirty="0" err="1"/>
              <a:t>drücke</a:t>
            </a:r>
            <a:r>
              <a:rPr lang="de-DE" dirty="0"/>
              <a:t> ich beim Tanzen aus?</a:t>
            </a:r>
          </a:p>
          <a:p>
            <a:pPr lvl="1">
              <a:spcAft>
                <a:spcPts val="100"/>
              </a:spcAft>
            </a:pPr>
            <a:r>
              <a:rPr lang="de-DE" dirty="0" err="1"/>
              <a:t>Flipchartarbeit</a:t>
            </a:r>
            <a:r>
              <a:rPr lang="de-DE" dirty="0"/>
              <a:t> in der Kleingruppe: Ausgestaltung Tanznachmittag</a:t>
            </a:r>
          </a:p>
          <a:p>
            <a:pPr lvl="1">
              <a:spcAft>
                <a:spcPts val="100"/>
              </a:spcAft>
            </a:pPr>
            <a:r>
              <a:rPr lang="de-DE" dirty="0"/>
              <a:t>Ablauf eines Tanznachmittages</a:t>
            </a:r>
          </a:p>
          <a:p>
            <a:pPr lvl="1">
              <a:spcAft>
                <a:spcPts val="100"/>
              </a:spcAft>
            </a:pPr>
            <a:r>
              <a:rPr lang="de-DE" dirty="0"/>
              <a:t>Vorbereitungen und Organisatorisches</a:t>
            </a:r>
          </a:p>
        </p:txBody>
      </p:sp>
    </p:spTree>
    <p:extLst>
      <p:ext uri="{BB962C8B-B14F-4D97-AF65-F5344CB8AC3E}">
        <p14:creationId xmlns:p14="http://schemas.microsoft.com/office/powerpoint/2010/main" val="334366357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E1E2969C-2054-6544-91AF-009AD87879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A811C12-CCE1-804D-A8B0-033A83296A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30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85579001-3723-D44B-BD54-6435C88B9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Organisatorische Planung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5DA8D5B0-61D9-F54B-8602-DE684F91679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r>
              <a:rPr lang="de-DE" dirty="0" err="1"/>
              <a:t>To</a:t>
            </a:r>
            <a:r>
              <a:rPr lang="de-DE" dirty="0"/>
              <a:t>-do-Liste </a:t>
            </a:r>
            <a:r>
              <a:rPr lang="de-DE" dirty="0" err="1"/>
              <a:t>für</a:t>
            </a:r>
            <a:r>
              <a:rPr lang="de-DE" dirty="0"/>
              <a:t> meine Einrichtung</a:t>
            </a:r>
          </a:p>
          <a:p>
            <a:pPr lvl="1"/>
            <a:r>
              <a:rPr lang="de-DE" dirty="0"/>
              <a:t>Welche Bewohner/-innen könnten mitplanen und einladen?</a:t>
            </a:r>
          </a:p>
          <a:p>
            <a:pPr lvl="1"/>
            <a:r>
              <a:rPr lang="de-DE" dirty="0"/>
              <a:t>An welchem Wochentag und zu welcher Uhrzeit findet das Tanzcafé statt?</a:t>
            </a:r>
          </a:p>
          <a:p>
            <a:pPr lvl="1"/>
            <a:r>
              <a:rPr lang="de-DE" dirty="0"/>
              <a:t>Wo kann eine </a:t>
            </a:r>
            <a:r>
              <a:rPr lang="de-DE"/>
              <a:t>Musikwunschwand installiert </a:t>
            </a:r>
            <a:r>
              <a:rPr lang="de-DE" dirty="0"/>
              <a:t>werden?</a:t>
            </a:r>
          </a:p>
        </p:txBody>
      </p:sp>
    </p:spTree>
    <p:extLst>
      <p:ext uri="{BB962C8B-B14F-4D97-AF65-F5344CB8AC3E}">
        <p14:creationId xmlns:p14="http://schemas.microsoft.com/office/powerpoint/2010/main" val="35589417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78A17754-CD79-7443-A771-EF1393327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19BC0D8-272F-E742-B63A-20D68E462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31</a:t>
            </a:fld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6BD9F6B-EF4C-EC45-9252-7973C6590FC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Bertram, G., &amp; </a:t>
            </a:r>
            <a:r>
              <a:rPr lang="de-DE" dirty="0" err="1"/>
              <a:t>Stickley</a:t>
            </a:r>
            <a:r>
              <a:rPr lang="de-DE" dirty="0"/>
              <a:t>, T. (2007). Young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heart</a:t>
            </a:r>
            <a:r>
              <a:rPr lang="de-DE" dirty="0"/>
              <a:t>, an </a:t>
            </a:r>
            <a:r>
              <a:rPr lang="de-DE" dirty="0" err="1"/>
              <a:t>evaluation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Young@Heart</a:t>
            </a:r>
            <a:r>
              <a:rPr lang="de-DE" dirty="0"/>
              <a:t> </a:t>
            </a:r>
            <a:r>
              <a:rPr lang="de-DE" dirty="0" err="1"/>
              <a:t>dance</a:t>
            </a:r>
            <a:r>
              <a:rPr lang="de-DE" dirty="0"/>
              <a:t> </a:t>
            </a:r>
            <a:r>
              <a:rPr lang="de-DE" dirty="0" err="1"/>
              <a:t>project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older</a:t>
            </a:r>
            <a:r>
              <a:rPr lang="de-DE" dirty="0"/>
              <a:t> </a:t>
            </a:r>
            <a:r>
              <a:rPr lang="de-DE" dirty="0" err="1"/>
              <a:t>people</a:t>
            </a:r>
            <a:r>
              <a:rPr lang="de-DE" dirty="0"/>
              <a:t>. Dance4, University </a:t>
            </a:r>
            <a:r>
              <a:rPr lang="de-DE" dirty="0" err="1"/>
              <a:t>of</a:t>
            </a:r>
            <a:r>
              <a:rPr lang="de-DE" dirty="0"/>
              <a:t> Nottingham.</a:t>
            </a:r>
          </a:p>
          <a:p>
            <a:r>
              <a:rPr lang="de-DE" dirty="0" err="1"/>
              <a:t>Duignan</a:t>
            </a:r>
            <a:r>
              <a:rPr lang="de-DE" dirty="0"/>
              <a:t>, D., </a:t>
            </a:r>
            <a:r>
              <a:rPr lang="de-DE" dirty="0" err="1"/>
              <a:t>Hedley</a:t>
            </a:r>
            <a:r>
              <a:rPr lang="de-DE" dirty="0"/>
              <a:t>, L., &amp; </a:t>
            </a:r>
            <a:r>
              <a:rPr lang="de-DE" dirty="0" err="1"/>
              <a:t>Milverton</a:t>
            </a:r>
            <a:r>
              <a:rPr lang="de-DE" dirty="0"/>
              <a:t>, R. (2009). </a:t>
            </a:r>
            <a:r>
              <a:rPr lang="de-DE" dirty="0" err="1"/>
              <a:t>Exploring</a:t>
            </a:r>
            <a:r>
              <a:rPr lang="de-DE" dirty="0"/>
              <a:t> </a:t>
            </a:r>
            <a:r>
              <a:rPr lang="de-DE" dirty="0" err="1"/>
              <a:t>dance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a </a:t>
            </a:r>
            <a:r>
              <a:rPr lang="de-DE" dirty="0" err="1"/>
              <a:t>therapy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symptoms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social</a:t>
            </a:r>
            <a:r>
              <a:rPr lang="de-DE" dirty="0"/>
              <a:t> </a:t>
            </a:r>
            <a:r>
              <a:rPr lang="de-DE" dirty="0" err="1"/>
              <a:t>interaction</a:t>
            </a:r>
            <a:r>
              <a:rPr lang="de-DE" dirty="0"/>
              <a:t> in a </a:t>
            </a:r>
            <a:r>
              <a:rPr lang="de-DE" dirty="0" err="1"/>
              <a:t>dementia</a:t>
            </a:r>
            <a:r>
              <a:rPr lang="de-DE" dirty="0"/>
              <a:t> care </a:t>
            </a:r>
            <a:r>
              <a:rPr lang="de-DE" dirty="0" err="1"/>
              <a:t>unit</a:t>
            </a:r>
            <a:r>
              <a:rPr lang="de-DE" dirty="0"/>
              <a:t>. Nursing Times, 105(30), 19–22.</a:t>
            </a:r>
          </a:p>
          <a:p>
            <a:r>
              <a:rPr lang="de-DE" dirty="0"/>
              <a:t>GKV-Spitzenverband (2020). Leitfaden Prävention – Handlungsfelder und Kriterien nach § 20 Abs. 2 SGB V. </a:t>
            </a:r>
            <a:r>
              <a:rPr lang="de-DE" dirty="0" err="1"/>
              <a:t>Verfügbar</a:t>
            </a:r>
            <a:r>
              <a:rPr lang="de-DE" dirty="0"/>
              <a:t> unter: </a:t>
            </a:r>
            <a:br>
              <a:rPr lang="de-DE" dirty="0"/>
            </a:b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www.gkvspitzenverband.de</a:t>
            </a:r>
            <a:r>
              <a:rPr lang="de-DE" u="sng" dirty="0">
                <a:solidFill>
                  <a:schemeClr val="accent5"/>
                </a:solidFill>
              </a:rPr>
              <a:t>/</a:t>
            </a:r>
            <a:r>
              <a:rPr lang="de-DE" u="sng" dirty="0" err="1">
                <a:solidFill>
                  <a:schemeClr val="accent5"/>
                </a:solidFill>
              </a:rPr>
              <a:t>krankenversicherung</a:t>
            </a:r>
            <a:r>
              <a:rPr lang="de-DE" u="sng" dirty="0">
                <a:solidFill>
                  <a:schemeClr val="accent5"/>
                </a:solidFill>
              </a:rPr>
              <a:t>/</a:t>
            </a:r>
            <a:r>
              <a:rPr lang="de-DE" u="sng" dirty="0" err="1">
                <a:solidFill>
                  <a:schemeClr val="accent5"/>
                </a:solidFill>
              </a:rPr>
              <a:t>praevention_selbsthilfe_beratung</a:t>
            </a:r>
            <a:r>
              <a:rPr lang="de-DE" u="sng" dirty="0">
                <a:solidFill>
                  <a:schemeClr val="accent5"/>
                </a:solidFill>
              </a:rPr>
              <a:t>/</a:t>
            </a:r>
            <a:r>
              <a:rPr lang="de-DE" u="sng" dirty="0" err="1">
                <a:solidFill>
                  <a:schemeClr val="accent5"/>
                </a:solidFill>
              </a:rPr>
              <a:t>praevention_und_bgf</a:t>
            </a:r>
            <a:r>
              <a:rPr lang="de-DE" u="sng" dirty="0">
                <a:solidFill>
                  <a:schemeClr val="accent5"/>
                </a:solidFill>
              </a:rPr>
              <a:t>/</a:t>
            </a:r>
            <a:r>
              <a:rPr lang="de-DE" u="sng" dirty="0" err="1">
                <a:solidFill>
                  <a:schemeClr val="accent5"/>
                </a:solidFill>
              </a:rPr>
              <a:t>leitfaden_praevention</a:t>
            </a:r>
            <a:r>
              <a:rPr lang="de-DE" u="sng" dirty="0">
                <a:solidFill>
                  <a:schemeClr val="accent5"/>
                </a:solidFill>
              </a:rPr>
              <a:t>/</a:t>
            </a:r>
            <a:r>
              <a:rPr lang="de-DE" u="sng" dirty="0" err="1">
                <a:solidFill>
                  <a:schemeClr val="accent5"/>
                </a:solidFill>
              </a:rPr>
              <a:t>leitfaden_praevention.jsp</a:t>
            </a:r>
            <a:endParaRPr lang="de-DE" u="sng" dirty="0">
              <a:solidFill>
                <a:schemeClr val="accent5"/>
              </a:solidFill>
            </a:endParaRPr>
          </a:p>
          <a:p>
            <a:r>
              <a:rPr lang="de-DE" dirty="0" err="1"/>
              <a:t>Guzmán</a:t>
            </a:r>
            <a:r>
              <a:rPr lang="de-DE" dirty="0"/>
              <a:t>-García, A., Hughes, J. C., James, I. A., &amp; Rochester, L. (2013). Dancing </a:t>
            </a:r>
            <a:r>
              <a:rPr lang="de-DE" dirty="0" err="1"/>
              <a:t>as</a:t>
            </a:r>
            <a:r>
              <a:rPr lang="de-DE" dirty="0"/>
              <a:t> a </a:t>
            </a:r>
            <a:r>
              <a:rPr lang="de-DE" dirty="0" err="1"/>
              <a:t>psychosocial</a:t>
            </a:r>
            <a:r>
              <a:rPr lang="de-DE" dirty="0"/>
              <a:t> </a:t>
            </a:r>
            <a:r>
              <a:rPr lang="de-DE" dirty="0" err="1"/>
              <a:t>intervention</a:t>
            </a:r>
            <a:r>
              <a:rPr lang="de-DE" dirty="0"/>
              <a:t> in care </a:t>
            </a:r>
            <a:r>
              <a:rPr lang="de-DE" dirty="0" err="1"/>
              <a:t>homes</a:t>
            </a:r>
            <a:r>
              <a:rPr lang="de-DE" dirty="0"/>
              <a:t>: A </a:t>
            </a:r>
            <a:r>
              <a:rPr lang="de-DE" dirty="0" err="1"/>
              <a:t>systematic</a:t>
            </a:r>
            <a:r>
              <a:rPr lang="de-DE" dirty="0"/>
              <a:t> </a:t>
            </a:r>
            <a:r>
              <a:rPr lang="de-DE" dirty="0" err="1"/>
              <a:t>review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literature</a:t>
            </a:r>
            <a:r>
              <a:rPr lang="de-DE" dirty="0"/>
              <a:t>. International Journal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Geriatric</a:t>
            </a:r>
            <a:r>
              <a:rPr lang="de-DE" dirty="0"/>
              <a:t> </a:t>
            </a:r>
            <a:r>
              <a:rPr lang="de-DE" dirty="0" err="1"/>
              <a:t>Psychiatry</a:t>
            </a:r>
            <a:r>
              <a:rPr lang="de-DE" dirty="0"/>
              <a:t>, 28(9), 914–924.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/10.1002/gps.3913</a:t>
            </a:r>
          </a:p>
          <a:p>
            <a:r>
              <a:rPr lang="de-DE" dirty="0" err="1"/>
              <a:t>Guzmán</a:t>
            </a:r>
            <a:r>
              <a:rPr lang="de-DE" dirty="0"/>
              <a:t>-García, A., </a:t>
            </a:r>
            <a:r>
              <a:rPr lang="de-DE" dirty="0" err="1"/>
              <a:t>Mukaetova-Ladinska</a:t>
            </a:r>
            <a:r>
              <a:rPr lang="de-DE" dirty="0"/>
              <a:t>, E., &amp; James, I. (2012). </a:t>
            </a:r>
            <a:r>
              <a:rPr lang="de-DE" dirty="0" err="1"/>
              <a:t>Introducing</a:t>
            </a:r>
            <a:r>
              <a:rPr lang="de-DE" dirty="0"/>
              <a:t> a </a:t>
            </a:r>
            <a:r>
              <a:rPr lang="de-DE" dirty="0" err="1"/>
              <a:t>Latin</a:t>
            </a:r>
            <a:r>
              <a:rPr lang="de-DE" dirty="0"/>
              <a:t> </a:t>
            </a:r>
            <a:r>
              <a:rPr lang="de-DE" dirty="0" err="1"/>
              <a:t>ballroom</a:t>
            </a:r>
            <a:r>
              <a:rPr lang="de-DE" dirty="0"/>
              <a:t> </a:t>
            </a:r>
            <a:r>
              <a:rPr lang="de-DE" dirty="0" err="1"/>
              <a:t>dance</a:t>
            </a:r>
            <a:r>
              <a:rPr lang="de-DE" dirty="0"/>
              <a:t> </a:t>
            </a:r>
            <a:r>
              <a:rPr lang="de-DE" dirty="0" err="1"/>
              <a:t>class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people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dementia</a:t>
            </a:r>
            <a:r>
              <a:rPr lang="de-DE" dirty="0"/>
              <a:t> </a:t>
            </a:r>
            <a:r>
              <a:rPr lang="de-DE" dirty="0" err="1"/>
              <a:t>living</a:t>
            </a:r>
            <a:r>
              <a:rPr lang="de-DE" dirty="0"/>
              <a:t> in care </a:t>
            </a:r>
            <a:r>
              <a:rPr lang="de-DE" dirty="0" err="1"/>
              <a:t>homes</a:t>
            </a:r>
            <a:r>
              <a:rPr lang="de-DE" dirty="0"/>
              <a:t>, </a:t>
            </a:r>
            <a:r>
              <a:rPr lang="de-DE" dirty="0" err="1"/>
              <a:t>benefits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concerns</a:t>
            </a:r>
            <a:r>
              <a:rPr lang="de-DE" dirty="0"/>
              <a:t>: a </a:t>
            </a:r>
            <a:r>
              <a:rPr lang="de-DE" dirty="0" err="1"/>
              <a:t>pilot</a:t>
            </a:r>
            <a:r>
              <a:rPr lang="de-DE" dirty="0"/>
              <a:t> </a:t>
            </a:r>
            <a:r>
              <a:rPr lang="de-DE" dirty="0" err="1"/>
              <a:t>study</a:t>
            </a:r>
            <a:r>
              <a:rPr lang="de-DE" dirty="0"/>
              <a:t>. </a:t>
            </a:r>
            <a:r>
              <a:rPr lang="de-DE" dirty="0" err="1"/>
              <a:t>Dementia</a:t>
            </a:r>
            <a:r>
              <a:rPr lang="de-DE" dirty="0"/>
              <a:t> (London, England), 12(5), 523–535.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/10.1177/1471301211429753</a:t>
            </a:r>
          </a:p>
          <a:p>
            <a:r>
              <a:rPr lang="de-DE" dirty="0" err="1"/>
              <a:t>Hokkanen</a:t>
            </a:r>
            <a:r>
              <a:rPr lang="de-DE" dirty="0"/>
              <a:t>, L., </a:t>
            </a:r>
            <a:r>
              <a:rPr lang="de-DE" dirty="0" err="1"/>
              <a:t>Rantala</a:t>
            </a:r>
            <a:r>
              <a:rPr lang="de-DE" dirty="0"/>
              <a:t>, L., Remes, A. M., </a:t>
            </a:r>
            <a:r>
              <a:rPr lang="de-DE" dirty="0" err="1"/>
              <a:t>Härkönen</a:t>
            </a:r>
            <a:r>
              <a:rPr lang="de-DE" dirty="0"/>
              <a:t>, B., </a:t>
            </a:r>
            <a:r>
              <a:rPr lang="de-DE" dirty="0" err="1"/>
              <a:t>Viramo</a:t>
            </a:r>
            <a:r>
              <a:rPr lang="de-DE" dirty="0"/>
              <a:t>, P., &amp; </a:t>
            </a:r>
            <a:r>
              <a:rPr lang="de-DE" dirty="0" err="1"/>
              <a:t>Winblad</a:t>
            </a:r>
            <a:r>
              <a:rPr lang="de-DE" dirty="0"/>
              <a:t>, I. (2003). Dance/Movement </a:t>
            </a:r>
            <a:r>
              <a:rPr lang="de-DE" dirty="0" err="1"/>
              <a:t>Therapeutic</a:t>
            </a:r>
            <a:r>
              <a:rPr lang="de-DE" dirty="0"/>
              <a:t> </a:t>
            </a:r>
            <a:r>
              <a:rPr lang="de-DE" dirty="0" err="1"/>
              <a:t>methods</a:t>
            </a:r>
            <a:r>
              <a:rPr lang="de-DE" dirty="0"/>
              <a:t> in </a:t>
            </a:r>
            <a:r>
              <a:rPr lang="de-DE" dirty="0" err="1"/>
              <a:t>management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dementia</a:t>
            </a:r>
            <a:r>
              <a:rPr lang="de-DE" dirty="0"/>
              <a:t>. Journal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American </a:t>
            </a:r>
            <a:r>
              <a:rPr lang="de-DE" dirty="0" err="1"/>
              <a:t>Geriatrics</a:t>
            </a:r>
            <a:r>
              <a:rPr lang="de-DE" dirty="0"/>
              <a:t> Society, 51(4), 576–577.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/10.1046/j.1532-5415.2003.51175.x</a:t>
            </a:r>
          </a:p>
          <a:p>
            <a:r>
              <a:rPr lang="de-DE" dirty="0" err="1"/>
              <a:t>Hokkanen</a:t>
            </a:r>
            <a:r>
              <a:rPr lang="de-DE" dirty="0"/>
              <a:t>, L., </a:t>
            </a:r>
            <a:r>
              <a:rPr lang="de-DE" dirty="0" err="1"/>
              <a:t>Rantala</a:t>
            </a:r>
            <a:r>
              <a:rPr lang="de-DE" dirty="0"/>
              <a:t>, L., Remes, A. M., </a:t>
            </a:r>
            <a:r>
              <a:rPr lang="de-DE" dirty="0" err="1"/>
              <a:t>Härkönen</a:t>
            </a:r>
            <a:r>
              <a:rPr lang="de-DE" dirty="0"/>
              <a:t>, B., </a:t>
            </a:r>
            <a:r>
              <a:rPr lang="de-DE" dirty="0" err="1"/>
              <a:t>Viramo</a:t>
            </a:r>
            <a:r>
              <a:rPr lang="de-DE" dirty="0"/>
              <a:t>, P., &amp; </a:t>
            </a:r>
            <a:r>
              <a:rPr lang="de-DE" dirty="0" err="1"/>
              <a:t>Winblad</a:t>
            </a:r>
            <a:r>
              <a:rPr lang="de-DE" dirty="0"/>
              <a:t>, I. (2008). Dance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movement</a:t>
            </a:r>
            <a:r>
              <a:rPr lang="de-DE" dirty="0"/>
              <a:t> </a:t>
            </a:r>
            <a:r>
              <a:rPr lang="de-DE" dirty="0" err="1"/>
              <a:t>therapeutic</a:t>
            </a:r>
            <a:r>
              <a:rPr lang="de-DE" dirty="0"/>
              <a:t> </a:t>
            </a:r>
            <a:r>
              <a:rPr lang="de-DE" dirty="0" err="1"/>
              <a:t>methods</a:t>
            </a:r>
            <a:r>
              <a:rPr lang="de-DE" dirty="0"/>
              <a:t> in </a:t>
            </a:r>
            <a:r>
              <a:rPr lang="de-DE" dirty="0" err="1"/>
              <a:t>management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dementia</a:t>
            </a:r>
            <a:r>
              <a:rPr lang="de-DE" dirty="0"/>
              <a:t>: A </a:t>
            </a:r>
            <a:r>
              <a:rPr lang="de-DE" dirty="0" err="1"/>
              <a:t>randomized</a:t>
            </a:r>
            <a:r>
              <a:rPr lang="de-DE" dirty="0"/>
              <a:t>, </a:t>
            </a:r>
            <a:r>
              <a:rPr lang="de-DE" dirty="0" err="1"/>
              <a:t>controlled</a:t>
            </a:r>
            <a:r>
              <a:rPr lang="de-DE" dirty="0"/>
              <a:t> </a:t>
            </a:r>
            <a:r>
              <a:rPr lang="de-DE" dirty="0" err="1"/>
              <a:t>study</a:t>
            </a:r>
            <a:r>
              <a:rPr lang="de-DE" dirty="0"/>
              <a:t>. Journal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American </a:t>
            </a:r>
            <a:r>
              <a:rPr lang="de-DE" dirty="0" err="1"/>
              <a:t>Geriatrics</a:t>
            </a:r>
            <a:r>
              <a:rPr lang="de-DE" dirty="0"/>
              <a:t> Society, 56(4), 771–772.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/10.1111/j.1532-5415.2008.01611.x</a:t>
            </a:r>
          </a:p>
          <a:p>
            <a:r>
              <a:rPr lang="de-DE" dirty="0" err="1"/>
              <a:t>Karkou</a:t>
            </a:r>
            <a:r>
              <a:rPr lang="de-DE" dirty="0"/>
              <a:t>, V., &amp; </a:t>
            </a:r>
            <a:r>
              <a:rPr lang="de-DE" dirty="0" err="1"/>
              <a:t>Meekums</a:t>
            </a:r>
            <a:r>
              <a:rPr lang="de-DE" dirty="0"/>
              <a:t>, B. (2017). Dance </a:t>
            </a:r>
            <a:r>
              <a:rPr lang="de-DE" dirty="0" err="1"/>
              <a:t>movement</a:t>
            </a:r>
            <a:r>
              <a:rPr lang="de-DE" dirty="0"/>
              <a:t> </a:t>
            </a:r>
            <a:r>
              <a:rPr lang="de-DE" dirty="0" err="1"/>
              <a:t>therapy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dementia</a:t>
            </a:r>
            <a:r>
              <a:rPr lang="de-DE" dirty="0"/>
              <a:t>. The </a:t>
            </a:r>
            <a:r>
              <a:rPr lang="de-DE" dirty="0" err="1"/>
              <a:t>Cochrane</a:t>
            </a:r>
            <a:r>
              <a:rPr lang="de-DE" dirty="0"/>
              <a:t> Database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Systematic</a:t>
            </a:r>
            <a:r>
              <a:rPr lang="de-DE" dirty="0"/>
              <a:t> Reviews, 2(2), CD011022.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/10.1002/14651858.CD011022.pub2</a:t>
            </a:r>
          </a:p>
          <a:p>
            <a:r>
              <a:rPr lang="de-DE" dirty="0" err="1"/>
              <a:t>Karpati</a:t>
            </a:r>
            <a:r>
              <a:rPr lang="de-DE" dirty="0"/>
              <a:t>, F. J., </a:t>
            </a:r>
            <a:r>
              <a:rPr lang="de-DE" dirty="0" err="1"/>
              <a:t>Giacosa</a:t>
            </a:r>
            <a:r>
              <a:rPr lang="de-DE" dirty="0"/>
              <a:t>, C., Foster, N. E., </a:t>
            </a:r>
            <a:r>
              <a:rPr lang="de-DE" dirty="0" err="1"/>
              <a:t>Penhune</a:t>
            </a:r>
            <a:r>
              <a:rPr lang="de-DE" dirty="0"/>
              <a:t>, V. B., &amp; Hyde, K. L. (2015). Dance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brain</a:t>
            </a:r>
            <a:r>
              <a:rPr lang="de-DE" dirty="0"/>
              <a:t>: A </a:t>
            </a:r>
            <a:r>
              <a:rPr lang="de-DE" dirty="0" err="1"/>
              <a:t>review</a:t>
            </a:r>
            <a:r>
              <a:rPr lang="de-DE" dirty="0"/>
              <a:t>. </a:t>
            </a:r>
            <a:r>
              <a:rPr lang="de-DE" dirty="0" err="1"/>
              <a:t>Annals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New York Academy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Sciences</a:t>
            </a:r>
            <a:r>
              <a:rPr lang="de-DE" dirty="0"/>
              <a:t>, 1337, 140–146.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/10.1111/nyas.12632</a:t>
            </a:r>
          </a:p>
          <a:p>
            <a:r>
              <a:rPr lang="de-DE" dirty="0" err="1"/>
              <a:t>Keogh</a:t>
            </a:r>
            <a:r>
              <a:rPr lang="de-DE" dirty="0"/>
              <a:t>, J. W., </a:t>
            </a:r>
            <a:r>
              <a:rPr lang="de-DE" dirty="0" err="1"/>
              <a:t>Kilding</a:t>
            </a:r>
            <a:r>
              <a:rPr lang="de-DE" dirty="0"/>
              <a:t>, A., </a:t>
            </a:r>
            <a:r>
              <a:rPr lang="de-DE" dirty="0" err="1"/>
              <a:t>Pidgeon</a:t>
            </a:r>
            <a:r>
              <a:rPr lang="de-DE" dirty="0"/>
              <a:t>, P., Ashley, L., &amp; Gillis, D. (2009). </a:t>
            </a:r>
            <a:r>
              <a:rPr lang="de-DE" dirty="0" err="1"/>
              <a:t>Physical</a:t>
            </a:r>
            <a:r>
              <a:rPr lang="de-DE" dirty="0"/>
              <a:t> </a:t>
            </a:r>
            <a:r>
              <a:rPr lang="de-DE" dirty="0" err="1"/>
              <a:t>benefits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dancing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healthy</a:t>
            </a:r>
            <a:r>
              <a:rPr lang="de-DE" dirty="0"/>
              <a:t> </a:t>
            </a:r>
            <a:r>
              <a:rPr lang="de-DE" dirty="0" err="1"/>
              <a:t>older</a:t>
            </a:r>
            <a:r>
              <a:rPr lang="de-DE" dirty="0"/>
              <a:t> </a:t>
            </a:r>
            <a:r>
              <a:rPr lang="de-DE" dirty="0" err="1"/>
              <a:t>adults</a:t>
            </a:r>
            <a:r>
              <a:rPr lang="de-DE" dirty="0"/>
              <a:t>: A </a:t>
            </a:r>
            <a:r>
              <a:rPr lang="de-DE" dirty="0" err="1"/>
              <a:t>review</a:t>
            </a:r>
            <a:r>
              <a:rPr lang="de-DE" dirty="0"/>
              <a:t>. Journal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Aging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Physical</a:t>
            </a:r>
            <a:r>
              <a:rPr lang="de-DE" dirty="0"/>
              <a:t> </a:t>
            </a:r>
            <a:r>
              <a:rPr lang="de-DE" dirty="0" err="1"/>
              <a:t>Activity</a:t>
            </a:r>
            <a:r>
              <a:rPr lang="de-DE" dirty="0"/>
              <a:t>, 17(4), </a:t>
            </a:r>
            <a:br>
              <a:rPr lang="de-DE" dirty="0"/>
            </a:br>
            <a:r>
              <a:rPr lang="de-DE" dirty="0"/>
              <a:t>479–500.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/10.1123/japa.17.4.479</a:t>
            </a:r>
          </a:p>
          <a:p>
            <a:r>
              <a:rPr lang="de-DE" dirty="0" err="1"/>
              <a:t>Kleinstück</a:t>
            </a:r>
            <a:r>
              <a:rPr lang="de-DE" dirty="0"/>
              <a:t>, S., &amp; </a:t>
            </a:r>
            <a:r>
              <a:rPr lang="de-DE" dirty="0" err="1"/>
              <a:t>Heuvelmann</a:t>
            </a:r>
            <a:r>
              <a:rPr lang="de-DE" dirty="0"/>
              <a:t>, A. (2016). “Wir tanzen wieder!“ – Tanzen </a:t>
            </a:r>
            <a:r>
              <a:rPr lang="de-DE" dirty="0" err="1"/>
              <a:t>für</a:t>
            </a:r>
            <a:r>
              <a:rPr lang="de-DE" dirty="0"/>
              <a:t> Menschen mit und ohne Demenz in Tanzschulen. In I. </a:t>
            </a:r>
            <a:r>
              <a:rPr lang="de-DE" dirty="0" err="1"/>
              <a:t>Kollak</a:t>
            </a:r>
            <a:r>
              <a:rPr lang="de-DE" dirty="0"/>
              <a:t> (Hrsg.), Menschen mit Demenz durch Kunst und Kreativität aktivieren (S. 93-111). Springer. </a:t>
            </a:r>
            <a:r>
              <a:rPr lang="de-DE" u="sng" dirty="0">
                <a:solidFill>
                  <a:schemeClr val="accent5"/>
                </a:solidFill>
              </a:rPr>
              <a:t>http://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/10.1007/978-3-662-48825-6</a:t>
            </a:r>
          </a:p>
          <a:p>
            <a:r>
              <a:rPr lang="de-DE" dirty="0" err="1"/>
              <a:t>Klimova</a:t>
            </a:r>
            <a:r>
              <a:rPr lang="de-DE" dirty="0"/>
              <a:t>, B., </a:t>
            </a:r>
            <a:r>
              <a:rPr lang="de-DE" dirty="0" err="1"/>
              <a:t>Valis</a:t>
            </a:r>
            <a:r>
              <a:rPr lang="de-DE" dirty="0"/>
              <a:t>, M., &amp; </a:t>
            </a:r>
            <a:r>
              <a:rPr lang="de-DE" dirty="0" err="1"/>
              <a:t>Kuca</a:t>
            </a:r>
            <a:r>
              <a:rPr lang="de-DE" dirty="0"/>
              <a:t>, K. (2017). Dancing </a:t>
            </a:r>
            <a:r>
              <a:rPr lang="de-DE" dirty="0" err="1"/>
              <a:t>as</a:t>
            </a:r>
            <a:r>
              <a:rPr lang="de-DE" dirty="0"/>
              <a:t> an </a:t>
            </a:r>
            <a:r>
              <a:rPr lang="de-DE" dirty="0" err="1"/>
              <a:t>intervention</a:t>
            </a:r>
            <a:r>
              <a:rPr lang="de-DE" dirty="0"/>
              <a:t> </a:t>
            </a:r>
            <a:r>
              <a:rPr lang="de-DE" dirty="0" err="1"/>
              <a:t>tool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people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dementia</a:t>
            </a:r>
            <a:r>
              <a:rPr lang="de-DE" dirty="0"/>
              <a:t>: A mini-review </a:t>
            </a:r>
            <a:r>
              <a:rPr lang="de-DE" dirty="0" err="1"/>
              <a:t>dancing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dementia</a:t>
            </a:r>
            <a:r>
              <a:rPr lang="de-DE" dirty="0"/>
              <a:t>. </a:t>
            </a:r>
            <a:r>
              <a:rPr lang="de-DE" dirty="0" err="1"/>
              <a:t>Current</a:t>
            </a:r>
            <a:r>
              <a:rPr lang="de-DE" dirty="0"/>
              <a:t> Alzheimer Research, 14(12), 1264–1269.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/10.2174/1567205014666170713161422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286621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78A17754-CD79-7443-A771-EF1393327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19BC0D8-272F-E742-B63A-20D68E462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32</a:t>
            </a:fld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6BD9F6B-EF4C-EC45-9252-7973C6590FC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308100" y="1515533"/>
            <a:ext cx="9612313" cy="4546600"/>
          </a:xfrm>
        </p:spPr>
        <p:txBody>
          <a:bodyPr/>
          <a:lstStyle/>
          <a:p>
            <a:r>
              <a:rPr lang="de-DE" dirty="0" err="1"/>
              <a:t>Kshtriya</a:t>
            </a:r>
            <a:r>
              <a:rPr lang="de-DE" dirty="0"/>
              <a:t>, S., </a:t>
            </a:r>
            <a:r>
              <a:rPr lang="de-DE" dirty="0" err="1"/>
              <a:t>Barnstaple</a:t>
            </a:r>
            <a:r>
              <a:rPr lang="de-DE" dirty="0"/>
              <a:t>, R., </a:t>
            </a:r>
            <a:r>
              <a:rPr lang="de-DE" dirty="0" err="1"/>
              <a:t>Rabinovich</a:t>
            </a:r>
            <a:r>
              <a:rPr lang="de-DE" dirty="0"/>
              <a:t>, D. B., &amp; </a:t>
            </a:r>
            <a:r>
              <a:rPr lang="de-DE" dirty="0" err="1"/>
              <a:t>DeSouza</a:t>
            </a:r>
            <a:r>
              <a:rPr lang="de-DE" dirty="0"/>
              <a:t>, J. F. X. (2015). Dance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aging</a:t>
            </a:r>
            <a:r>
              <a:rPr lang="de-DE" dirty="0"/>
              <a:t>: A </a:t>
            </a:r>
            <a:r>
              <a:rPr lang="de-DE" dirty="0" err="1"/>
              <a:t>critical</a:t>
            </a:r>
            <a:r>
              <a:rPr lang="de-DE" dirty="0"/>
              <a:t> </a:t>
            </a:r>
            <a:r>
              <a:rPr lang="de-DE" dirty="0" err="1"/>
              <a:t>review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findings</a:t>
            </a:r>
            <a:r>
              <a:rPr lang="de-DE" dirty="0"/>
              <a:t> in </a:t>
            </a:r>
            <a:r>
              <a:rPr lang="de-DE" dirty="0" err="1"/>
              <a:t>neuroscience</a:t>
            </a:r>
            <a:r>
              <a:rPr lang="de-DE" dirty="0"/>
              <a:t>. American Journal </a:t>
            </a:r>
            <a:r>
              <a:rPr lang="de-DE" dirty="0" err="1"/>
              <a:t>of</a:t>
            </a:r>
            <a:r>
              <a:rPr lang="de-DE" dirty="0"/>
              <a:t> Dance </a:t>
            </a:r>
            <a:r>
              <a:rPr lang="de-DE" dirty="0" err="1"/>
              <a:t>Therapy</a:t>
            </a:r>
            <a:r>
              <a:rPr lang="de-DE" dirty="0"/>
              <a:t>, 37(2), 81–112.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/10.1007/s10465-015-9196-7</a:t>
            </a:r>
          </a:p>
          <a:p>
            <a:r>
              <a:rPr lang="de-DE" dirty="0"/>
              <a:t>Lima, M. M. S., &amp; Vieira, A. P. (2007). </a:t>
            </a:r>
            <a:r>
              <a:rPr lang="de-DE" dirty="0" err="1"/>
              <a:t>Ballroom</a:t>
            </a:r>
            <a:r>
              <a:rPr lang="de-DE" dirty="0"/>
              <a:t> </a:t>
            </a:r>
            <a:r>
              <a:rPr lang="de-DE" dirty="0" err="1"/>
              <a:t>dance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therapy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elderly</a:t>
            </a:r>
            <a:r>
              <a:rPr lang="de-DE" dirty="0"/>
              <a:t> in </a:t>
            </a:r>
            <a:r>
              <a:rPr lang="de-DE" dirty="0" err="1"/>
              <a:t>Brazil</a:t>
            </a:r>
            <a:r>
              <a:rPr lang="de-DE" dirty="0"/>
              <a:t>. American Journal </a:t>
            </a:r>
            <a:r>
              <a:rPr lang="de-DE" dirty="0" err="1"/>
              <a:t>of</a:t>
            </a:r>
            <a:r>
              <a:rPr lang="de-DE" dirty="0"/>
              <a:t> Dance </a:t>
            </a:r>
            <a:r>
              <a:rPr lang="de-DE" dirty="0" err="1"/>
              <a:t>Therapy</a:t>
            </a:r>
            <a:r>
              <a:rPr lang="de-DE" dirty="0"/>
              <a:t>, 29(2), 129–142. </a:t>
            </a:r>
            <a:br>
              <a:rPr lang="de-DE" dirty="0"/>
            </a:br>
            <a:r>
              <a:rPr lang="de-DE" u="sng" dirty="0">
                <a:solidFill>
                  <a:schemeClr val="accent5"/>
                </a:solidFill>
              </a:rPr>
              <a:t>http://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/10.1007/s10465-007-9040-9</a:t>
            </a:r>
          </a:p>
          <a:p>
            <a:r>
              <a:rPr lang="de-DE" dirty="0" err="1"/>
              <a:t>Mabire</a:t>
            </a:r>
            <a:r>
              <a:rPr lang="de-DE" dirty="0"/>
              <a:t>, J. B., Aquino, J. P., &amp; </a:t>
            </a:r>
            <a:r>
              <a:rPr lang="de-DE" dirty="0" err="1"/>
              <a:t>Charras</a:t>
            </a:r>
            <a:r>
              <a:rPr lang="de-DE" dirty="0"/>
              <a:t>, K. (2019). Dance </a:t>
            </a:r>
            <a:r>
              <a:rPr lang="de-DE" dirty="0" err="1"/>
              <a:t>interventions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people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dementia</a:t>
            </a:r>
            <a:r>
              <a:rPr lang="de-DE" dirty="0"/>
              <a:t>: </a:t>
            </a:r>
            <a:r>
              <a:rPr lang="de-DE" dirty="0" err="1"/>
              <a:t>Systematic</a:t>
            </a:r>
            <a:r>
              <a:rPr lang="de-DE" dirty="0"/>
              <a:t> </a:t>
            </a:r>
            <a:r>
              <a:rPr lang="de-DE" dirty="0" err="1"/>
              <a:t>review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practice</a:t>
            </a:r>
            <a:r>
              <a:rPr lang="de-DE" dirty="0"/>
              <a:t> </a:t>
            </a:r>
            <a:r>
              <a:rPr lang="de-DE" dirty="0" err="1"/>
              <a:t>recommendations</a:t>
            </a:r>
            <a:r>
              <a:rPr lang="de-DE" dirty="0"/>
              <a:t>. International </a:t>
            </a:r>
            <a:r>
              <a:rPr lang="de-DE" dirty="0" err="1"/>
              <a:t>Psychogeriatrics</a:t>
            </a:r>
            <a:r>
              <a:rPr lang="de-DE" dirty="0"/>
              <a:t>, 31(7), 977–987.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/10.1017/S1041610218001552</a:t>
            </a:r>
          </a:p>
          <a:p>
            <a:r>
              <a:rPr lang="de-DE" dirty="0"/>
              <a:t>McKinley, P., Jacobson, A., Leroux, A., </a:t>
            </a:r>
            <a:r>
              <a:rPr lang="de-DE" dirty="0" err="1"/>
              <a:t>Bednarczyk</a:t>
            </a:r>
            <a:r>
              <a:rPr lang="de-DE" dirty="0"/>
              <a:t>, V., </a:t>
            </a:r>
            <a:r>
              <a:rPr lang="de-DE" dirty="0" err="1"/>
              <a:t>Rossignol</a:t>
            </a:r>
            <a:r>
              <a:rPr lang="de-DE" dirty="0"/>
              <a:t>, M., &amp; Fung, J. (2008). </a:t>
            </a:r>
            <a:r>
              <a:rPr lang="de-DE" dirty="0" err="1"/>
              <a:t>Effect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community-based</a:t>
            </a:r>
            <a:r>
              <a:rPr lang="de-DE" dirty="0"/>
              <a:t> </a:t>
            </a:r>
            <a:r>
              <a:rPr lang="de-DE" dirty="0" err="1"/>
              <a:t>Argentine</a:t>
            </a:r>
            <a:r>
              <a:rPr lang="de-DE" dirty="0"/>
              <a:t> </a:t>
            </a:r>
            <a:r>
              <a:rPr lang="de-DE" dirty="0" err="1"/>
              <a:t>tango</a:t>
            </a:r>
            <a:r>
              <a:rPr lang="de-DE" dirty="0"/>
              <a:t> </a:t>
            </a:r>
            <a:r>
              <a:rPr lang="de-DE" dirty="0" err="1"/>
              <a:t>dance</a:t>
            </a:r>
            <a:r>
              <a:rPr lang="de-DE" dirty="0"/>
              <a:t> </a:t>
            </a:r>
            <a:r>
              <a:rPr lang="de-DE" dirty="0" err="1"/>
              <a:t>program</a:t>
            </a:r>
            <a:r>
              <a:rPr lang="de-DE" dirty="0"/>
              <a:t> on </a:t>
            </a:r>
            <a:r>
              <a:rPr lang="de-DE" dirty="0" err="1"/>
              <a:t>functional</a:t>
            </a:r>
            <a:r>
              <a:rPr lang="de-DE" dirty="0"/>
              <a:t> </a:t>
            </a:r>
            <a:r>
              <a:rPr lang="de-DE" dirty="0" err="1"/>
              <a:t>balance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confidence</a:t>
            </a:r>
            <a:r>
              <a:rPr lang="de-DE" dirty="0"/>
              <a:t> in </a:t>
            </a:r>
            <a:r>
              <a:rPr lang="de-DE" dirty="0" err="1"/>
              <a:t>older</a:t>
            </a:r>
            <a:r>
              <a:rPr lang="de-DE" dirty="0"/>
              <a:t> </a:t>
            </a:r>
            <a:r>
              <a:rPr lang="de-DE" dirty="0" err="1"/>
              <a:t>adults</a:t>
            </a:r>
            <a:r>
              <a:rPr lang="de-DE" dirty="0"/>
              <a:t>. Journal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Aging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Physical</a:t>
            </a:r>
            <a:r>
              <a:rPr lang="de-DE" dirty="0"/>
              <a:t> </a:t>
            </a:r>
            <a:r>
              <a:rPr lang="de-DE" dirty="0" err="1"/>
              <a:t>Activity</a:t>
            </a:r>
            <a:r>
              <a:rPr lang="de-DE" dirty="0"/>
              <a:t>, 16(</a:t>
            </a:r>
          </a:p>
          <a:p>
            <a:r>
              <a:rPr lang="de-DE" dirty="0" err="1"/>
              <a:t>Nyström</a:t>
            </a:r>
            <a:r>
              <a:rPr lang="de-DE" dirty="0"/>
              <a:t>, K., &amp; Lauritzen, S. O. (2005). Expressive </a:t>
            </a:r>
            <a:r>
              <a:rPr lang="de-DE" dirty="0" err="1"/>
              <a:t>bodies</a:t>
            </a:r>
            <a:r>
              <a:rPr lang="de-DE" dirty="0"/>
              <a:t>: </a:t>
            </a:r>
            <a:r>
              <a:rPr lang="de-DE" dirty="0" err="1"/>
              <a:t>Demented</a:t>
            </a:r>
            <a:r>
              <a:rPr lang="de-DE" dirty="0"/>
              <a:t> </a:t>
            </a:r>
            <a:r>
              <a:rPr lang="de-DE" dirty="0" err="1"/>
              <a:t>persons</a:t>
            </a:r>
            <a:r>
              <a:rPr lang="de-DE" dirty="0"/>
              <a:t>' </a:t>
            </a:r>
            <a:r>
              <a:rPr lang="de-DE" dirty="0" err="1"/>
              <a:t>communication</a:t>
            </a:r>
            <a:r>
              <a:rPr lang="de-DE" dirty="0"/>
              <a:t> in a </a:t>
            </a:r>
            <a:r>
              <a:rPr lang="de-DE" dirty="0" err="1"/>
              <a:t>dance</a:t>
            </a:r>
            <a:r>
              <a:rPr lang="de-DE" dirty="0"/>
              <a:t> </a:t>
            </a:r>
            <a:r>
              <a:rPr lang="de-DE" dirty="0" err="1"/>
              <a:t>therapy</a:t>
            </a:r>
            <a:r>
              <a:rPr lang="de-DE" dirty="0"/>
              <a:t> </a:t>
            </a:r>
            <a:r>
              <a:rPr lang="de-DE" dirty="0" err="1"/>
              <a:t>context</a:t>
            </a:r>
            <a:r>
              <a:rPr lang="de-DE" dirty="0"/>
              <a:t>. </a:t>
            </a:r>
            <a:r>
              <a:rPr lang="de-DE" dirty="0" err="1"/>
              <a:t>Health</a:t>
            </a:r>
            <a:r>
              <a:rPr lang="de-DE" dirty="0"/>
              <a:t>: An </a:t>
            </a:r>
            <a:r>
              <a:rPr lang="de-DE" dirty="0" err="1"/>
              <a:t>Interdisciplinary</a:t>
            </a:r>
            <a:r>
              <a:rPr lang="de-DE" dirty="0"/>
              <a:t> Journal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Social</a:t>
            </a:r>
            <a:r>
              <a:rPr lang="de-DE" dirty="0"/>
              <a:t> Study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Health</a:t>
            </a:r>
            <a:r>
              <a:rPr lang="de-DE" dirty="0"/>
              <a:t>, </a:t>
            </a:r>
            <a:r>
              <a:rPr lang="de-DE" dirty="0" err="1"/>
              <a:t>Illness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Medicine</a:t>
            </a:r>
            <a:r>
              <a:rPr lang="de-DE" dirty="0"/>
              <a:t> , 9(3), 297–317.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/10.1177/1363459305052902</a:t>
            </a:r>
          </a:p>
          <a:p>
            <a:r>
              <a:rPr lang="de-DE" dirty="0" err="1"/>
              <a:t>Palo-Bengtsson</a:t>
            </a:r>
            <a:r>
              <a:rPr lang="de-DE" dirty="0"/>
              <a:t>, L., &amp; </a:t>
            </a:r>
            <a:r>
              <a:rPr lang="de-DE" dirty="0" err="1"/>
              <a:t>Ekman</a:t>
            </a:r>
            <a:r>
              <a:rPr lang="de-DE" dirty="0"/>
              <a:t>, S. L. (1997). </a:t>
            </a:r>
            <a:r>
              <a:rPr lang="de-DE" dirty="0" err="1"/>
              <a:t>Social</a:t>
            </a:r>
            <a:r>
              <a:rPr lang="de-DE" dirty="0"/>
              <a:t> </a:t>
            </a:r>
            <a:r>
              <a:rPr lang="de-DE" dirty="0" err="1"/>
              <a:t>dancing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care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persons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dementia</a:t>
            </a:r>
            <a:r>
              <a:rPr lang="de-DE" dirty="0"/>
              <a:t> in a </a:t>
            </a:r>
            <a:r>
              <a:rPr lang="de-DE" dirty="0" err="1"/>
              <a:t>nursing</a:t>
            </a:r>
            <a:r>
              <a:rPr lang="de-DE" dirty="0"/>
              <a:t> </a:t>
            </a:r>
            <a:r>
              <a:rPr lang="de-DE" dirty="0" err="1"/>
              <a:t>home</a:t>
            </a:r>
            <a:r>
              <a:rPr lang="de-DE" dirty="0"/>
              <a:t> </a:t>
            </a:r>
            <a:r>
              <a:rPr lang="de-DE" dirty="0" err="1"/>
              <a:t>setting</a:t>
            </a:r>
            <a:r>
              <a:rPr lang="de-DE" dirty="0"/>
              <a:t>: A </a:t>
            </a:r>
            <a:r>
              <a:rPr lang="de-DE" dirty="0" err="1"/>
              <a:t>phenomenological</a:t>
            </a:r>
            <a:r>
              <a:rPr lang="de-DE" dirty="0"/>
              <a:t> </a:t>
            </a:r>
            <a:r>
              <a:rPr lang="de-DE" dirty="0" err="1"/>
              <a:t>study</a:t>
            </a:r>
            <a:r>
              <a:rPr lang="de-DE" dirty="0"/>
              <a:t>. </a:t>
            </a:r>
            <a:r>
              <a:rPr lang="de-DE" dirty="0" err="1"/>
              <a:t>Scholarly</a:t>
            </a:r>
            <a:r>
              <a:rPr lang="de-DE" dirty="0"/>
              <a:t> </a:t>
            </a:r>
            <a:r>
              <a:rPr lang="de-DE" dirty="0" err="1"/>
              <a:t>Inquiry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Nursing Practice, 11(2), 101–123.</a:t>
            </a:r>
          </a:p>
          <a:p>
            <a:r>
              <a:rPr lang="de-DE" dirty="0" err="1"/>
              <a:t>Palo-Bengtsson</a:t>
            </a:r>
            <a:r>
              <a:rPr lang="de-DE" dirty="0"/>
              <a:t>, L., </a:t>
            </a:r>
            <a:r>
              <a:rPr lang="de-DE" dirty="0" err="1"/>
              <a:t>Winblad</a:t>
            </a:r>
            <a:r>
              <a:rPr lang="de-DE" dirty="0"/>
              <a:t>, B., &amp; </a:t>
            </a:r>
            <a:r>
              <a:rPr lang="de-DE" dirty="0" err="1"/>
              <a:t>Ekman</a:t>
            </a:r>
            <a:r>
              <a:rPr lang="de-DE" dirty="0"/>
              <a:t>, S. L. (1998). </a:t>
            </a:r>
            <a:r>
              <a:rPr lang="de-DE" dirty="0" err="1"/>
              <a:t>Social</a:t>
            </a:r>
            <a:r>
              <a:rPr lang="de-DE" dirty="0"/>
              <a:t> </a:t>
            </a:r>
            <a:r>
              <a:rPr lang="de-DE" dirty="0" err="1"/>
              <a:t>dancing</a:t>
            </a:r>
            <a:r>
              <a:rPr lang="de-DE" dirty="0"/>
              <a:t>: A </a:t>
            </a:r>
            <a:r>
              <a:rPr lang="de-DE" dirty="0" err="1"/>
              <a:t>way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support</a:t>
            </a:r>
            <a:r>
              <a:rPr lang="de-DE" dirty="0"/>
              <a:t> </a:t>
            </a:r>
            <a:r>
              <a:rPr lang="de-DE" dirty="0" err="1"/>
              <a:t>intellectual</a:t>
            </a:r>
            <a:r>
              <a:rPr lang="de-DE" dirty="0"/>
              <a:t>, emotional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motor</a:t>
            </a:r>
            <a:r>
              <a:rPr lang="de-DE" dirty="0"/>
              <a:t> </a:t>
            </a:r>
            <a:r>
              <a:rPr lang="de-DE" dirty="0" err="1"/>
              <a:t>functions</a:t>
            </a:r>
            <a:r>
              <a:rPr lang="de-DE" dirty="0"/>
              <a:t> in </a:t>
            </a:r>
            <a:r>
              <a:rPr lang="de-DE" dirty="0" err="1"/>
              <a:t>persons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dementia</a:t>
            </a:r>
            <a:r>
              <a:rPr lang="de-DE" dirty="0"/>
              <a:t>. Journal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Psychiatric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Mental </a:t>
            </a:r>
            <a:r>
              <a:rPr lang="de-DE" dirty="0" err="1"/>
              <a:t>Health</a:t>
            </a:r>
            <a:r>
              <a:rPr lang="de-DE" dirty="0"/>
              <a:t> Nursing, 5(6), 545–554.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/10.1046/j.1365-2850.1998.560545.x</a:t>
            </a:r>
          </a:p>
          <a:p>
            <a:r>
              <a:rPr lang="de-DE" dirty="0" err="1"/>
              <a:t>Ravelin</a:t>
            </a:r>
            <a:r>
              <a:rPr lang="de-DE" dirty="0"/>
              <a:t>, T., Isola, A., &amp; </a:t>
            </a:r>
            <a:r>
              <a:rPr lang="de-DE" dirty="0" err="1"/>
              <a:t>Kylmä</a:t>
            </a:r>
            <a:r>
              <a:rPr lang="de-DE" dirty="0"/>
              <a:t>, J. (2009). Dance </a:t>
            </a:r>
            <a:r>
              <a:rPr lang="de-DE" dirty="0" err="1"/>
              <a:t>performance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an </a:t>
            </a:r>
            <a:r>
              <a:rPr lang="de-DE" dirty="0" err="1"/>
              <a:t>intervention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care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elderly</a:t>
            </a:r>
            <a:r>
              <a:rPr lang="de-DE" dirty="0"/>
              <a:t> </a:t>
            </a:r>
            <a:r>
              <a:rPr lang="de-DE" dirty="0" err="1"/>
              <a:t>persons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dementia</a:t>
            </a:r>
            <a:r>
              <a:rPr lang="de-DE" dirty="0"/>
              <a:t>. The Journal </a:t>
            </a:r>
            <a:r>
              <a:rPr lang="de-DE" dirty="0" err="1"/>
              <a:t>of</a:t>
            </a:r>
            <a:r>
              <a:rPr lang="de-DE" dirty="0"/>
              <a:t> Nutrition, </a:t>
            </a:r>
            <a:r>
              <a:rPr lang="de-DE" dirty="0" err="1"/>
              <a:t>Health</a:t>
            </a:r>
            <a:r>
              <a:rPr lang="de-DE" dirty="0"/>
              <a:t> &amp; </a:t>
            </a:r>
            <a:r>
              <a:rPr lang="de-DE" dirty="0" err="1"/>
              <a:t>Aging</a:t>
            </a:r>
            <a:r>
              <a:rPr lang="de-DE" dirty="0"/>
              <a:t>, 13, 225.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/10.1111/j.1748-3743.2011.00284.x</a:t>
            </a:r>
          </a:p>
          <a:p>
            <a:r>
              <a:rPr lang="de-DE" dirty="0"/>
              <a:t>Rösler, A., </a:t>
            </a:r>
            <a:r>
              <a:rPr lang="de-DE" dirty="0" err="1"/>
              <a:t>Seifritz</a:t>
            </a:r>
            <a:r>
              <a:rPr lang="de-DE" dirty="0"/>
              <a:t>, E., Kräuchi, K., </a:t>
            </a:r>
            <a:r>
              <a:rPr lang="de-DE" dirty="0" err="1"/>
              <a:t>Spoerl</a:t>
            </a:r>
            <a:r>
              <a:rPr lang="de-DE" dirty="0"/>
              <a:t>, D., </a:t>
            </a:r>
            <a:r>
              <a:rPr lang="de-DE" dirty="0" err="1"/>
              <a:t>Brokuslaus</a:t>
            </a:r>
            <a:r>
              <a:rPr lang="de-DE" dirty="0"/>
              <a:t>, I., </a:t>
            </a:r>
            <a:r>
              <a:rPr lang="de-DE" dirty="0" err="1"/>
              <a:t>Proserpi</a:t>
            </a:r>
            <a:r>
              <a:rPr lang="de-DE" dirty="0"/>
              <a:t>, S. M., </a:t>
            </a:r>
            <a:r>
              <a:rPr lang="de-DE" dirty="0" err="1"/>
              <a:t>Gendre</a:t>
            </a:r>
            <a:r>
              <a:rPr lang="de-DE" dirty="0"/>
              <a:t>, A., </a:t>
            </a:r>
            <a:r>
              <a:rPr lang="de-DE" dirty="0" err="1"/>
              <a:t>Savaskan</a:t>
            </a:r>
            <a:r>
              <a:rPr lang="de-DE" dirty="0"/>
              <a:t>, E., &amp; Hofmann, M. (2002). </a:t>
            </a:r>
            <a:r>
              <a:rPr lang="de-DE" dirty="0" err="1"/>
              <a:t>Skill</a:t>
            </a:r>
            <a:r>
              <a:rPr lang="de-DE" dirty="0"/>
              <a:t> </a:t>
            </a:r>
            <a:r>
              <a:rPr lang="de-DE" dirty="0" err="1"/>
              <a:t>learning</a:t>
            </a:r>
            <a:r>
              <a:rPr lang="de-DE" dirty="0"/>
              <a:t> in </a:t>
            </a:r>
            <a:r>
              <a:rPr lang="de-DE" dirty="0" err="1"/>
              <a:t>patients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moderate </a:t>
            </a:r>
            <a:r>
              <a:rPr lang="de-DE" dirty="0" err="1"/>
              <a:t>Alzheimer's</a:t>
            </a:r>
            <a:r>
              <a:rPr lang="de-DE" dirty="0"/>
              <a:t> </a:t>
            </a:r>
            <a:r>
              <a:rPr lang="de-DE" dirty="0" err="1"/>
              <a:t>disease</a:t>
            </a:r>
            <a:r>
              <a:rPr lang="de-DE" dirty="0"/>
              <a:t>: A </a:t>
            </a:r>
            <a:r>
              <a:rPr lang="de-DE" dirty="0" err="1"/>
              <a:t>prospective</a:t>
            </a:r>
            <a:r>
              <a:rPr lang="de-DE" dirty="0"/>
              <a:t> pilot-</a:t>
            </a:r>
            <a:r>
              <a:rPr lang="de-DE" dirty="0" err="1"/>
              <a:t>study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waltz-lessons</a:t>
            </a:r>
            <a:r>
              <a:rPr lang="de-DE" dirty="0"/>
              <a:t>. International Journal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Geriatric</a:t>
            </a:r>
            <a:r>
              <a:rPr lang="de-DE" dirty="0"/>
              <a:t> </a:t>
            </a:r>
            <a:r>
              <a:rPr lang="de-DE" dirty="0" err="1"/>
              <a:t>Psychiatry</a:t>
            </a:r>
            <a:r>
              <a:rPr lang="de-DE" dirty="0"/>
              <a:t>, 17(12), 1155–1156.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/10.1002/gps.705</a:t>
            </a:r>
          </a:p>
          <a:p>
            <a:r>
              <a:rPr lang="de-DE" dirty="0" err="1"/>
              <a:t>Verghese</a:t>
            </a:r>
            <a:r>
              <a:rPr lang="de-DE" dirty="0"/>
              <a:t>, J., Lipton, R. B., Katz, M. J., Hall, C. B., Derby, C. A., </a:t>
            </a:r>
            <a:r>
              <a:rPr lang="de-DE" dirty="0" err="1"/>
              <a:t>Kuslansky</a:t>
            </a:r>
            <a:r>
              <a:rPr lang="de-DE" dirty="0"/>
              <a:t>, G., Ambrose, A. F., </a:t>
            </a:r>
            <a:r>
              <a:rPr lang="de-DE" dirty="0" err="1"/>
              <a:t>Sliwinski</a:t>
            </a:r>
            <a:r>
              <a:rPr lang="de-DE" dirty="0"/>
              <a:t>, M., &amp; </a:t>
            </a:r>
            <a:r>
              <a:rPr lang="de-DE" dirty="0" err="1"/>
              <a:t>Buschke</a:t>
            </a:r>
            <a:r>
              <a:rPr lang="de-DE" dirty="0"/>
              <a:t>, H. (2003). </a:t>
            </a:r>
            <a:r>
              <a:rPr lang="de-DE" dirty="0" err="1"/>
              <a:t>Leisure</a:t>
            </a:r>
            <a:r>
              <a:rPr lang="de-DE" dirty="0"/>
              <a:t> </a:t>
            </a:r>
            <a:r>
              <a:rPr lang="de-DE" dirty="0" err="1"/>
              <a:t>activities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risk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dementia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elderly</a:t>
            </a:r>
            <a:r>
              <a:rPr lang="de-DE" dirty="0"/>
              <a:t>. The New England Journal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Medicine</a:t>
            </a:r>
            <a:r>
              <a:rPr lang="de-DE" dirty="0"/>
              <a:t>, 348(25), 2508–2516.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/10.1056/NEJMoa0222524), 435–453. 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/10.1123/japa.16.4.435</a:t>
            </a:r>
          </a:p>
        </p:txBody>
      </p:sp>
    </p:spTree>
    <p:extLst>
      <p:ext uri="{BB962C8B-B14F-4D97-AF65-F5344CB8AC3E}">
        <p14:creationId xmlns:p14="http://schemas.microsoft.com/office/powerpoint/2010/main" val="875420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A8828B8-5034-4545-915F-BA3A57B4C1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3824DA5-B45E-AD47-AF37-B10FEECD48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E4BE5A3B-1871-8B46-B3F1-CD2F66137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/>
              <a:t>Grundlage</a:t>
            </a:r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DE655232-41AA-4043-B6F2-774AFC42900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/>
            <a:r>
              <a:rPr lang="de-DE" dirty="0"/>
              <a:t>Verbesserung der Lebensbedingungen der Bewohner/-innen</a:t>
            </a:r>
          </a:p>
          <a:p>
            <a:pPr lvl="2"/>
            <a:r>
              <a:rPr lang="de-DE" dirty="0"/>
              <a:t>Psychosoziale Gesundheit</a:t>
            </a:r>
          </a:p>
          <a:p>
            <a:pPr lvl="2"/>
            <a:r>
              <a:rPr lang="de-DE" b="1" dirty="0">
                <a:solidFill>
                  <a:schemeClr val="accent1"/>
                </a:solidFill>
              </a:rPr>
              <a:t>Körperliche Aktivität</a:t>
            </a:r>
          </a:p>
          <a:p>
            <a:pPr lvl="2"/>
            <a:r>
              <a:rPr lang="de-DE" b="1" dirty="0">
                <a:solidFill>
                  <a:schemeClr val="accent1"/>
                </a:solidFill>
              </a:rPr>
              <a:t>Kognitive Ressourcen</a:t>
            </a:r>
          </a:p>
          <a:p>
            <a:pPr lvl="2"/>
            <a:r>
              <a:rPr lang="de-DE" dirty="0"/>
              <a:t>Gewaltprävention</a:t>
            </a:r>
          </a:p>
          <a:p>
            <a:pPr lvl="1"/>
            <a:r>
              <a:rPr lang="de-DE" dirty="0"/>
              <a:t>Entwicklung von Maßnahmen/Interventionen und Ausbildung  von Multiplikatoren</a:t>
            </a:r>
          </a:p>
          <a:p>
            <a:pPr lvl="1"/>
            <a:r>
              <a:rPr lang="de-DE" dirty="0"/>
              <a:t>Förderung von körperlicher Bewegung und Stärkung kognitiver Ressourcen in Form eines Tanzcafés</a:t>
            </a:r>
          </a:p>
        </p:txBody>
      </p:sp>
    </p:spTree>
    <p:extLst>
      <p:ext uri="{BB962C8B-B14F-4D97-AF65-F5344CB8AC3E}">
        <p14:creationId xmlns:p14="http://schemas.microsoft.com/office/powerpoint/2010/main" val="3210225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AB0E728D-1D3F-4F4C-984B-506FDC6272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E234023-48D4-9249-88A5-BEC9273C1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10C439FF-263F-A444-B87D-532D5CCD7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Ziele der </a:t>
            </a:r>
            <a:r>
              <a:rPr lang="de-DE" dirty="0" err="1"/>
              <a:t>Multiplikatorenschulung</a:t>
            </a:r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47FBB65F-BE35-054E-BBA9-2BEED871DD1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/>
            <a:r>
              <a:rPr lang="de-DE" dirty="0"/>
              <a:t>Befähigung zur eigenständigen und langfristigen Umsetzung </a:t>
            </a:r>
            <a:br>
              <a:rPr lang="de-DE" dirty="0"/>
            </a:br>
            <a:r>
              <a:rPr lang="de-DE" dirty="0"/>
              <a:t>eines Tanzcafés</a:t>
            </a:r>
          </a:p>
          <a:p>
            <a:pPr lvl="2"/>
            <a:r>
              <a:rPr lang="de-DE" dirty="0"/>
              <a:t>Kennenlernen des theoretischen Hintergrundes und der Wirkweise</a:t>
            </a:r>
          </a:p>
          <a:p>
            <a:pPr lvl="2"/>
            <a:r>
              <a:rPr lang="de-DE" dirty="0"/>
              <a:t>Aktives </a:t>
            </a:r>
            <a:r>
              <a:rPr lang="de-DE" dirty="0" err="1"/>
              <a:t>Einüben</a:t>
            </a:r>
            <a:r>
              <a:rPr lang="de-DE" dirty="0"/>
              <a:t> und Ausprobieren</a:t>
            </a:r>
          </a:p>
          <a:p>
            <a:pPr lvl="2"/>
            <a:r>
              <a:rPr lang="de-DE" dirty="0"/>
              <a:t>Organisatorische Planung</a:t>
            </a:r>
          </a:p>
        </p:txBody>
      </p:sp>
    </p:spTree>
    <p:extLst>
      <p:ext uri="{BB962C8B-B14F-4D97-AF65-F5344CB8AC3E}">
        <p14:creationId xmlns:p14="http://schemas.microsoft.com/office/powerpoint/2010/main" val="285974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>
            <a:extLst>
              <a:ext uri="{FF2B5EF4-FFF2-40B4-BE49-F238E27FC236}">
                <a16:creationId xmlns:a16="http://schemas.microsoft.com/office/drawing/2014/main" id="{2360CE69-CAC6-2944-8418-1173A8886F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6833" y="1126836"/>
            <a:ext cx="11218334" cy="4680000"/>
          </a:xfrm>
        </p:spPr>
        <p:txBody>
          <a:bodyPr/>
          <a:lstStyle/>
          <a:p>
            <a:r>
              <a:rPr lang="de-DE" dirty="0"/>
              <a:t>Was bedeutet Tanzen </a:t>
            </a:r>
            <a:r>
              <a:rPr lang="de-DE" dirty="0" err="1"/>
              <a:t>für</a:t>
            </a:r>
            <a:r>
              <a:rPr lang="de-DE" dirty="0"/>
              <a:t> mich?</a:t>
            </a:r>
          </a:p>
          <a:p>
            <a:r>
              <a:rPr lang="de-DE" dirty="0"/>
              <a:t>Was assoziiere ich mit Tanzen?</a:t>
            </a:r>
          </a:p>
          <a:p>
            <a:r>
              <a:rPr lang="de-DE" dirty="0"/>
              <a:t>Welche Emotionen verbinde ich mit Tanzen?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CC2209E-0898-C44C-8786-C6AD589B1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BEA30FF-F32D-224B-8E9E-A4946762B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6439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B31FD043-B264-C548-AC60-A80BA1E999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5654F1B-471B-7B4F-84F4-2B4DBFA228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8EA808BB-2B7B-4E40-A9E4-ABE3CD71E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Theoretischer Hintergrund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0DBCEC7F-6151-C145-AC5D-FFF914A1D20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/>
            <a:r>
              <a:rPr lang="de-DE" dirty="0"/>
              <a:t>Tanzen ist eine multimodale Aktivität, bei der eine Vielzahl von Fähigkeiten abgerufen werden (</a:t>
            </a:r>
            <a:r>
              <a:rPr lang="de-DE" dirty="0" err="1"/>
              <a:t>Karpati</a:t>
            </a:r>
            <a:r>
              <a:rPr lang="de-DE" dirty="0"/>
              <a:t> et al., 2015; </a:t>
            </a:r>
            <a:r>
              <a:rPr lang="de-DE" dirty="0" err="1"/>
              <a:t>Kshtriya</a:t>
            </a:r>
            <a:r>
              <a:rPr lang="de-DE" dirty="0"/>
              <a:t> et al., 2015)</a:t>
            </a:r>
          </a:p>
          <a:p>
            <a:pPr lvl="2"/>
            <a:r>
              <a:rPr lang="de-DE" dirty="0"/>
              <a:t>Motorik</a:t>
            </a:r>
          </a:p>
          <a:p>
            <a:pPr lvl="2"/>
            <a:r>
              <a:rPr lang="de-DE" dirty="0"/>
              <a:t>Kognition</a:t>
            </a:r>
          </a:p>
          <a:p>
            <a:pPr lvl="2"/>
            <a:r>
              <a:rPr lang="de-DE" dirty="0"/>
              <a:t>sensomotorisches Erleben </a:t>
            </a:r>
          </a:p>
          <a:p>
            <a:pPr lvl="2"/>
            <a:r>
              <a:rPr lang="de-DE" dirty="0"/>
              <a:t>Emotionserleben</a:t>
            </a:r>
          </a:p>
          <a:p>
            <a:pPr lvl="1"/>
            <a:r>
              <a:rPr lang="de-DE" dirty="0"/>
              <a:t>Studien zeigen positive </a:t>
            </a:r>
            <a:r>
              <a:rPr lang="de-DE" dirty="0" err="1"/>
              <a:t>Einflüsse</a:t>
            </a:r>
            <a:r>
              <a:rPr lang="de-DE" dirty="0"/>
              <a:t> auf physische Gesundheit und Steigerung der sozialen Aktivität (Bertram &amp; </a:t>
            </a:r>
            <a:r>
              <a:rPr lang="de-DE" dirty="0" err="1"/>
              <a:t>Stickley</a:t>
            </a:r>
            <a:r>
              <a:rPr lang="de-DE" dirty="0"/>
              <a:t>, 2007; </a:t>
            </a:r>
            <a:r>
              <a:rPr lang="de-DE" dirty="0" err="1"/>
              <a:t>Keogh</a:t>
            </a:r>
            <a:r>
              <a:rPr lang="de-DE" dirty="0"/>
              <a:t> et al., 2009; McKinley et al., 2008; Silva Lima &amp; </a:t>
            </a:r>
            <a:r>
              <a:rPr lang="de-DE" dirty="0" err="1"/>
              <a:t>Pedreira</a:t>
            </a:r>
            <a:r>
              <a:rPr lang="de-DE" dirty="0"/>
              <a:t> Vieira)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799305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B31FD043-B264-C548-AC60-A80BA1E999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5654F1B-471B-7B4F-84F4-2B4DBFA228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8EA808BB-2B7B-4E40-A9E4-ABE3CD71E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Theoretischer Hintergrund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0DBCEC7F-6151-C145-AC5D-FFF914A1D20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/>
            <a:r>
              <a:rPr lang="de-DE" dirty="0"/>
              <a:t>Bei Menschen mit Demenz gibt es durch Tanzen positive Effekte auf:</a:t>
            </a:r>
          </a:p>
          <a:p>
            <a:pPr lvl="2"/>
            <a:r>
              <a:rPr lang="de-DE" dirty="0"/>
              <a:t>Balancefähigkeit,</a:t>
            </a:r>
          </a:p>
          <a:p>
            <a:pPr lvl="2"/>
            <a:r>
              <a:rPr lang="de-DE" dirty="0"/>
              <a:t>Sturzrisiko,</a:t>
            </a:r>
          </a:p>
          <a:p>
            <a:pPr lvl="2"/>
            <a:r>
              <a:rPr lang="de-DE" dirty="0"/>
              <a:t>physische und kognitive Aktivität,</a:t>
            </a:r>
          </a:p>
          <a:p>
            <a:pPr lvl="2"/>
            <a:r>
              <a:rPr lang="de-DE" dirty="0"/>
              <a:t>Lebensqualität sowie</a:t>
            </a:r>
          </a:p>
          <a:p>
            <a:pPr lvl="2"/>
            <a:r>
              <a:rPr lang="de-DE" dirty="0"/>
              <a:t>soziale Interaktionen </a:t>
            </a:r>
            <a:br>
              <a:rPr lang="de-DE" dirty="0"/>
            </a:br>
            <a:r>
              <a:rPr lang="de-DE" dirty="0"/>
              <a:t>(</a:t>
            </a:r>
            <a:r>
              <a:rPr lang="de-DE" dirty="0" err="1"/>
              <a:t>Guzmán</a:t>
            </a:r>
            <a:r>
              <a:rPr lang="de-DE" dirty="0"/>
              <a:t>-García et al., 2013; </a:t>
            </a:r>
            <a:r>
              <a:rPr lang="de-DE" dirty="0" err="1"/>
              <a:t>Karkou</a:t>
            </a:r>
            <a:r>
              <a:rPr lang="de-DE" dirty="0"/>
              <a:t> &amp; </a:t>
            </a:r>
            <a:r>
              <a:rPr lang="de-DE" dirty="0" err="1"/>
              <a:t>Meekums</a:t>
            </a:r>
            <a:r>
              <a:rPr lang="de-DE" dirty="0"/>
              <a:t>, 2017; </a:t>
            </a:r>
            <a:r>
              <a:rPr lang="de-DE" dirty="0" err="1"/>
              <a:t>Klimova</a:t>
            </a:r>
            <a:r>
              <a:rPr lang="de-DE" dirty="0"/>
              <a:t> et al., 2017).</a:t>
            </a:r>
          </a:p>
          <a:p>
            <a:pPr lvl="1"/>
            <a:r>
              <a:rPr lang="de-DE" dirty="0" err="1"/>
              <a:t>Längsschnittlich</a:t>
            </a:r>
            <a:r>
              <a:rPr lang="de-DE" dirty="0"/>
              <a:t>: Tanzen reduziert das Risiko, an Demenz zu erkranken (</a:t>
            </a:r>
            <a:r>
              <a:rPr lang="de-DE" dirty="0" err="1"/>
              <a:t>Verghese</a:t>
            </a:r>
            <a:r>
              <a:rPr lang="de-DE" dirty="0"/>
              <a:t> et al., 2003)</a:t>
            </a:r>
          </a:p>
        </p:txBody>
      </p:sp>
    </p:spTree>
    <p:extLst>
      <p:ext uri="{BB962C8B-B14F-4D97-AF65-F5344CB8AC3E}">
        <p14:creationId xmlns:p14="http://schemas.microsoft.com/office/powerpoint/2010/main" val="27415548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80259048-78A2-EE43-84CC-8C0B16EC1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3" cy="1140979"/>
          </a:xfrm>
        </p:spPr>
        <p:txBody>
          <a:bodyPr/>
          <a:lstStyle/>
          <a:p>
            <a:r>
              <a:rPr lang="de-DE" dirty="0" err="1"/>
              <a:t>Schlüsselergebnisse</a:t>
            </a:r>
            <a:r>
              <a:rPr lang="de-DE" dirty="0"/>
              <a:t> zur Tanzforschung </a:t>
            </a:r>
            <a:br>
              <a:rPr lang="de-DE" dirty="0"/>
            </a:br>
            <a:r>
              <a:rPr lang="de-DE" dirty="0"/>
              <a:t>bei Demenz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31A57255-EE26-F747-B7D3-CD8F7A933C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5CD2EDD-E515-F44F-ABB8-346A9E0DB1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9</a:t>
            </a:fld>
            <a:endParaRPr lang="de-DE" dirty="0"/>
          </a:p>
        </p:txBody>
      </p:sp>
      <p:graphicFrame>
        <p:nvGraphicFramePr>
          <p:cNvPr id="7" name="Tabelle 7">
            <a:extLst>
              <a:ext uri="{FF2B5EF4-FFF2-40B4-BE49-F238E27FC236}">
                <a16:creationId xmlns:a16="http://schemas.microsoft.com/office/drawing/2014/main" id="{D2D7CE03-9A0D-1945-8480-7D14B76CCB2C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3261199848"/>
              </p:ext>
            </p:extLst>
          </p:nvPr>
        </p:nvGraphicFramePr>
        <p:xfrm>
          <a:off x="1308100" y="2573338"/>
          <a:ext cx="9612312" cy="303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3443">
                  <a:extLst>
                    <a:ext uri="{9D8B030D-6E8A-4147-A177-3AD203B41FA5}">
                      <a16:colId xmlns:a16="http://schemas.microsoft.com/office/drawing/2014/main" val="3373183135"/>
                    </a:ext>
                  </a:extLst>
                </a:gridCol>
                <a:gridCol w="248061">
                  <a:extLst>
                    <a:ext uri="{9D8B030D-6E8A-4147-A177-3AD203B41FA5}">
                      <a16:colId xmlns:a16="http://schemas.microsoft.com/office/drawing/2014/main" val="3698420097"/>
                    </a:ext>
                  </a:extLst>
                </a:gridCol>
                <a:gridCol w="6310808">
                  <a:extLst>
                    <a:ext uri="{9D8B030D-6E8A-4147-A177-3AD203B41FA5}">
                      <a16:colId xmlns:a16="http://schemas.microsoft.com/office/drawing/2014/main" val="12972076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400" b="1" kern="12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Effekte auf</a:t>
                      </a:r>
                    </a:p>
                  </a:txBody>
                  <a:tcPr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de-DE" sz="1400" b="1" kern="1200" dirty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0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400" b="1" kern="12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Indikator</a:t>
                      </a:r>
                    </a:p>
                  </a:txBody>
                  <a:tcPr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6355841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kern="1200" dirty="0">
                          <a:solidFill>
                            <a:srgbClr val="BE4B9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Verhalten der Bewohner/-innen</a:t>
                      </a:r>
                    </a:p>
                  </a:txBody>
                  <a:tcPr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DBEA">
                        <a:alpha val="8039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400" b="0" kern="1200" dirty="0">
                        <a:solidFill>
                          <a:srgbClr val="BE4B9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12400" marR="0" lvl="0" indent="-213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4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Stabile Verhaltensweisen, Abnahme von Agitation</a:t>
                      </a:r>
                    </a:p>
                  </a:txBody>
                  <a:tcPr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355239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400" b="0" kern="1200" dirty="0">
                        <a:solidFill>
                          <a:srgbClr val="BE4B9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DBEA">
                        <a:alpha val="8039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400" b="0" kern="1200" dirty="0">
                        <a:solidFill>
                          <a:srgbClr val="BE4B9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12400" marR="0" lvl="0" indent="-213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4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Abnahme von verbaler und physischer Aggression und Unruhe</a:t>
                      </a:r>
                    </a:p>
                    <a:p>
                      <a:pPr marL="212400" marR="0" lvl="0" indent="-213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4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Abnahme von Ängstlichkeit</a:t>
                      </a:r>
                    </a:p>
                  </a:txBody>
                  <a:tcPr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29797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kern="1200" dirty="0">
                          <a:solidFill>
                            <a:srgbClr val="BE4B9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Emotionaler und affektiver Status </a:t>
                      </a:r>
                      <a:br>
                        <a:rPr lang="de-DE" sz="1400" b="0" kern="1200" dirty="0">
                          <a:solidFill>
                            <a:srgbClr val="BE4B9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400" b="0" kern="1200" dirty="0">
                          <a:solidFill>
                            <a:srgbClr val="BE4B9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der Bewohner/-innen</a:t>
                      </a:r>
                    </a:p>
                  </a:txBody>
                  <a:tcPr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DBEA">
                        <a:alpha val="8039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400" b="0" kern="1200" dirty="0">
                        <a:solidFill>
                          <a:srgbClr val="BE4B9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12400" marR="0" lvl="0" indent="-213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4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Freude und </a:t>
                      </a:r>
                      <a:r>
                        <a:rPr lang="de-DE" sz="14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Glück</a:t>
                      </a:r>
                      <a:endParaRPr lang="de-DE" sz="14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212400" marR="0" lvl="0" indent="-213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4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Förderung der Reminiszenz</a:t>
                      </a:r>
                    </a:p>
                  </a:txBody>
                  <a:tcPr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21420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kern="1200" dirty="0">
                          <a:solidFill>
                            <a:srgbClr val="BE4B9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Kognition der Bewohner/-innen</a:t>
                      </a:r>
                    </a:p>
                  </a:txBody>
                  <a:tcPr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DBEA">
                        <a:alpha val="8039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400" b="0" kern="1200" dirty="0">
                        <a:solidFill>
                          <a:srgbClr val="BE4B9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12400" marR="0" lvl="0" indent="-213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4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Erlernen motorischer Fähigkeiten</a:t>
                      </a:r>
                    </a:p>
                    <a:p>
                      <a:pPr marL="212400" marR="0" lvl="0" indent="-213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4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Mentale Stimulation</a:t>
                      </a:r>
                    </a:p>
                    <a:p>
                      <a:pPr marL="212400" marR="0" lvl="0" indent="-213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4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Exekutive Funktionen und leichte Verbesserungen der kognitiven Kontrolle</a:t>
                      </a:r>
                    </a:p>
                  </a:txBody>
                  <a:tcPr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6664597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" b="0" kern="1200" dirty="0" err="1">
                          <a:solidFill>
                            <a:schemeClr val="accent3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Schlüsselergebnisse</a:t>
                      </a:r>
                      <a:r>
                        <a:rPr lang="de-DE" sz="800" b="0" kern="1200" dirty="0">
                          <a:solidFill>
                            <a:schemeClr val="accent3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der Tanzforschung bei Demenz  – </a:t>
                      </a:r>
                      <a:r>
                        <a:rPr lang="de-DE" sz="800" b="0" kern="1200" dirty="0" err="1">
                          <a:solidFill>
                            <a:schemeClr val="accent3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übersetzte</a:t>
                      </a:r>
                      <a:r>
                        <a:rPr lang="de-DE" sz="800" b="0" kern="1200" dirty="0">
                          <a:solidFill>
                            <a:schemeClr val="accent3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Tabelle (</a:t>
                      </a:r>
                      <a:r>
                        <a:rPr lang="de-DE" sz="800" b="0" kern="1200" dirty="0" err="1">
                          <a:solidFill>
                            <a:schemeClr val="accent3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Guzmán</a:t>
                      </a:r>
                      <a:r>
                        <a:rPr lang="de-DE" sz="800" b="0" kern="1200" dirty="0">
                          <a:solidFill>
                            <a:schemeClr val="accent3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-García </a:t>
                      </a:r>
                      <a:r>
                        <a:rPr lang="de-DE" sz="800" b="0" kern="1200" dirty="0" err="1">
                          <a:solidFill>
                            <a:schemeClr val="accent3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etal</a:t>
                      </a:r>
                      <a:r>
                        <a:rPr lang="de-DE" sz="800" b="0" kern="1200" dirty="0">
                          <a:solidFill>
                            <a:schemeClr val="accent3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., 2013) (alle Referenzen s. Modulkonzept)</a:t>
                      </a:r>
                    </a:p>
                  </a:txBody>
                  <a:tcPr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80392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400" b="0" kern="1200" dirty="0">
                        <a:solidFill>
                          <a:srgbClr val="BE4B9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108000" marB="10800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-213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de-DE" sz="14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T="108000" marB="108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7461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5815490"/>
      </p:ext>
    </p:extLst>
  </p:cSld>
  <p:clrMapOvr>
    <a:masterClrMapping/>
  </p:clrMapOvr>
</p:sld>
</file>

<file path=ppt/theme/theme1.xml><?xml version="1.0" encoding="utf-8"?>
<a:theme xmlns:a="http://schemas.openxmlformats.org/drawingml/2006/main" name="Titel">
  <a:themeElements>
    <a:clrScheme name="gesaPflege">
      <a:dk1>
        <a:srgbClr val="000000"/>
      </a:dk1>
      <a:lt1>
        <a:srgbClr val="FFFFFF"/>
      </a:lt1>
      <a:dk2>
        <a:srgbClr val="0D3B64"/>
      </a:dk2>
      <a:lt2>
        <a:srgbClr val="EEEFEF"/>
      </a:lt2>
      <a:accent1>
        <a:srgbClr val="BD4B95"/>
      </a:accent1>
      <a:accent2>
        <a:srgbClr val="2CA0D2"/>
      </a:accent2>
      <a:accent3>
        <a:srgbClr val="A5A5A5"/>
      </a:accent3>
      <a:accent4>
        <a:srgbClr val="FCEAF2"/>
      </a:accent4>
      <a:accent5>
        <a:srgbClr val="387899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lgeseiten">
  <a:themeElements>
    <a:clrScheme name="gesaPflege">
      <a:dk1>
        <a:srgbClr val="000000"/>
      </a:dk1>
      <a:lt1>
        <a:srgbClr val="FFFFFF"/>
      </a:lt1>
      <a:dk2>
        <a:srgbClr val="0D3B64"/>
      </a:dk2>
      <a:lt2>
        <a:srgbClr val="EEEFEF"/>
      </a:lt2>
      <a:accent1>
        <a:srgbClr val="BD4B95"/>
      </a:accent1>
      <a:accent2>
        <a:srgbClr val="2CA0D2"/>
      </a:accent2>
      <a:accent3>
        <a:srgbClr val="A5A5A5"/>
      </a:accent3>
      <a:accent4>
        <a:srgbClr val="FCEAF2"/>
      </a:accent4>
      <a:accent5>
        <a:srgbClr val="387899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2932</Words>
  <Application>Microsoft Macintosh PowerPoint</Application>
  <PresentationFormat>Breitbild</PresentationFormat>
  <Paragraphs>261</Paragraphs>
  <Slides>32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32</vt:i4>
      </vt:variant>
    </vt:vector>
  </HeadingPairs>
  <TitlesOfParts>
    <vt:vector size="39" baseType="lpstr">
      <vt:lpstr>Acumin Pro Condensed Ult Black</vt:lpstr>
      <vt:lpstr>Arial</vt:lpstr>
      <vt:lpstr>Calibri</vt:lpstr>
      <vt:lpstr>Calibri Light</vt:lpstr>
      <vt:lpstr>Symbol</vt:lpstr>
      <vt:lpstr>Titel</vt:lpstr>
      <vt:lpstr>Folgeseiten</vt:lpstr>
      <vt:lpstr>PowerPoint-Präsentation</vt:lpstr>
      <vt:lpstr>PowerPoint-Präsentation</vt:lpstr>
      <vt:lpstr>Was haben wir heute vor?</vt:lpstr>
      <vt:lpstr>Grundlage</vt:lpstr>
      <vt:lpstr>Ziele der Multiplikatorenschulung</vt:lpstr>
      <vt:lpstr>PowerPoint-Präsentation</vt:lpstr>
      <vt:lpstr>Theoretischer Hintergrund</vt:lpstr>
      <vt:lpstr>Theoretischer Hintergrund</vt:lpstr>
      <vt:lpstr>Schlüsselergebnisse zur Tanzforschung  bei Demenz</vt:lpstr>
      <vt:lpstr>Schlüsselergebnisse zur Tanzforschung  bei Demenz</vt:lpstr>
      <vt:lpstr>Praxisbeispiel – Projekt „Wir tanzen wieder“©</vt:lpstr>
      <vt:lpstr>Praxisbeispiel – Projekt „Wir tanzen wieder“©</vt:lpstr>
      <vt:lpstr>Praxisbeispiel – Projekt „Wir tanzen wieder“©</vt:lpstr>
      <vt:lpstr>Vorstellung des Konzepts „Tanzcafé“</vt:lpstr>
      <vt:lpstr>Vorstellung des Konzepts „Tanzcafé“</vt:lpstr>
      <vt:lpstr>Vorstellung des Konzepts „Tanzcafé“</vt:lpstr>
      <vt:lpstr>Vorstellung des Konzepts „Tanzcafé“</vt:lpstr>
      <vt:lpstr>Zielgruppe &amp; zeitlicher Rahmen</vt:lpstr>
      <vt:lpstr>Maßnahmen zur Förderung der Teilhabe der Bewohnerschaft</vt:lpstr>
      <vt:lpstr>Nutzung vorhandener Strukturen</vt:lpstr>
      <vt:lpstr>Inhaltliche Ausgestaltung</vt:lpstr>
      <vt:lpstr>Inhaltliche Ausgestaltung</vt:lpstr>
      <vt:lpstr>PowerPoint-Präsentation</vt:lpstr>
      <vt:lpstr>PowerPoint-Präsentation</vt:lpstr>
      <vt:lpstr>Frage an die Teilnehmenden der Schulung:</vt:lpstr>
      <vt:lpstr>Kleingruppenarbeit</vt:lpstr>
      <vt:lpstr>Beispielhafter Ablauf  (in Anlehnung an Kleinstück &amp; Heuvelmann, 2016)</vt:lpstr>
      <vt:lpstr>Beispielhafter Ablauf  (in Anlehnung an Kleinstück &amp; Heuvelmann, 2016)</vt:lpstr>
      <vt:lpstr>PowerPoint-Präsentation</vt:lpstr>
      <vt:lpstr>Organisatorische Planung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Anna Magnus</dc:creator>
  <cp:lastModifiedBy>Anna Magnus</cp:lastModifiedBy>
  <cp:revision>113</cp:revision>
  <dcterms:created xsi:type="dcterms:W3CDTF">2021-08-31T10:16:52Z</dcterms:created>
  <dcterms:modified xsi:type="dcterms:W3CDTF">2021-11-24T15:50:47Z</dcterms:modified>
</cp:coreProperties>
</file>