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77" r:id="rId2"/>
  </p:sldMasterIdLst>
  <p:notesMasterIdLst>
    <p:notesMasterId r:id="rId47"/>
  </p:notesMasterIdLst>
  <p:handoutMasterIdLst>
    <p:handoutMasterId r:id="rId48"/>
  </p:handoutMasterIdLst>
  <p:sldIdLst>
    <p:sldId id="256" r:id="rId3"/>
    <p:sldId id="270" r:id="rId4"/>
    <p:sldId id="258" r:id="rId5"/>
    <p:sldId id="260" r:id="rId6"/>
    <p:sldId id="271" r:id="rId7"/>
    <p:sldId id="272" r:id="rId8"/>
    <p:sldId id="273" r:id="rId9"/>
    <p:sldId id="274" r:id="rId10"/>
    <p:sldId id="275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313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1" r:id="rId45"/>
    <p:sldId id="312" r:id="rId4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7999"/>
    <a:srgbClr val="3E7289"/>
    <a:srgbClr val="BE4B96"/>
    <a:srgbClr val="00A9C2"/>
    <a:srgbClr val="BD4B8C"/>
    <a:srgbClr val="BE4696"/>
    <a:srgbClr val="BE469B"/>
    <a:srgbClr val="C84696"/>
    <a:srgbClr val="C84691"/>
    <a:srgbClr val="EFD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725"/>
    <p:restoredTop sz="95750"/>
  </p:normalViewPr>
  <p:slideViewPr>
    <p:cSldViewPr snapToGrid="0" snapToObjects="1">
      <p:cViewPr varScale="1">
        <p:scale>
          <a:sx n="96" d="100"/>
          <a:sy n="96" d="100"/>
        </p:scale>
        <p:origin x="168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8" d="100"/>
          <a:sy n="168" d="100"/>
        </p:scale>
        <p:origin x="316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762AA5A-7E1B-F44C-B4D9-9C130CED0F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A3E3975-BF9A-5642-88BF-57F9D85100F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AD115-06BA-4D40-9402-86E4D11E869F}" type="datetimeFigureOut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3D70D93-B6BE-3342-8EF6-B282CF656C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B51E26-B9AB-6343-837B-D47EA8121E3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B7987-9EF7-DB44-976F-3DA1803C4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106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2627D-8AC0-4245-9897-ED5E24E12AAF}" type="datetimeFigureOut">
              <a:rPr lang="de-DE" smtClean="0"/>
              <a:t>24.11.21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88F12-96A5-1E46-B2C8-707534D910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608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98ADBDFB-483D-3449-8B8A-87AF0ECA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47350" y="6592186"/>
            <a:ext cx="1324897" cy="20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1049F053-738C-6A40-8EE9-22E401343BF5}" type="datetime1">
              <a:rPr lang="de-DE" smtClean="0"/>
              <a:t>24.11.21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65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ECF22B4-8D9C-4640-90E7-F79DF15F2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E062-4A97-244C-8459-A970B4DBFE4C}" type="datetime1">
              <a:rPr lang="de-DE" smtClean="0"/>
              <a:t>24.11.21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536F2E3-8C6E-D947-9567-4C033636F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2F5751-9448-3E45-856D-B810A6D42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165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pic>
        <p:nvPicPr>
          <p:cNvPr id="13" name="Grafik 12" descr="Brotdose Silhouette">
            <a:extLst>
              <a:ext uri="{FF2B5EF4-FFF2-40B4-BE49-F238E27FC236}">
                <a16:creationId xmlns:a16="http://schemas.microsoft.com/office/drawing/2014/main" id="{61BFEE37-09AA-7D4A-BD26-B3E7ED5FD7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04265" y="2904031"/>
            <a:ext cx="2853267" cy="2853267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3272366" y="1363133"/>
            <a:ext cx="56472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0" dirty="0">
                <a:solidFill>
                  <a:srgbClr val="C84691"/>
                </a:solidFill>
              </a:rPr>
              <a:t>Pause</a:t>
            </a:r>
          </a:p>
        </p:txBody>
      </p:sp>
    </p:spTree>
    <p:extLst>
      <p:ext uri="{BB962C8B-B14F-4D97-AF65-F5344CB8AC3E}">
        <p14:creationId xmlns:p14="http://schemas.microsoft.com/office/powerpoint/2010/main" val="270064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dunkel (mittlere Sonne) Silhouette">
            <a:extLst>
              <a:ext uri="{FF2B5EF4-FFF2-40B4-BE49-F238E27FC236}">
                <a16:creationId xmlns:a16="http://schemas.microsoft.com/office/drawing/2014/main" id="{ED5C4290-5AE5-9943-9239-0626A8272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67250" y="3429000"/>
            <a:ext cx="2857500" cy="28575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414867" y="1363133"/>
            <a:ext cx="11396133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0" dirty="0">
                <a:solidFill>
                  <a:srgbClr val="C84691"/>
                </a:solidFill>
              </a:rPr>
              <a:t>Danke </a:t>
            </a:r>
            <a:r>
              <a:rPr lang="de-DE" sz="7500" dirty="0" err="1">
                <a:solidFill>
                  <a:srgbClr val="C84691"/>
                </a:solidFill>
              </a:rPr>
              <a:t>für</a:t>
            </a:r>
            <a:r>
              <a:rPr lang="de-DE" sz="7500" dirty="0">
                <a:solidFill>
                  <a:srgbClr val="C84691"/>
                </a:solidFill>
              </a:rPr>
              <a:t> Ihre Aufmerksamkeit</a:t>
            </a:r>
          </a:p>
        </p:txBody>
      </p:sp>
    </p:spTree>
    <p:extLst>
      <p:ext uri="{BB962C8B-B14F-4D97-AF65-F5344CB8AC3E}">
        <p14:creationId xmlns:p14="http://schemas.microsoft.com/office/powerpoint/2010/main" val="4092455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414867" y="1363133"/>
            <a:ext cx="11396133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0" dirty="0">
                <a:solidFill>
                  <a:srgbClr val="C84691"/>
                </a:solidFill>
              </a:rPr>
              <a:t>Viel Erfolg &amp; Freude </a:t>
            </a:r>
            <a:br>
              <a:rPr lang="de-DE" sz="7500" dirty="0">
                <a:solidFill>
                  <a:srgbClr val="C84691"/>
                </a:solidFill>
              </a:rPr>
            </a:br>
            <a:r>
              <a:rPr lang="de-DE" sz="7500" dirty="0">
                <a:solidFill>
                  <a:srgbClr val="C84691"/>
                </a:solidFill>
              </a:rPr>
              <a:t>bei der Umsetzung!</a:t>
            </a:r>
          </a:p>
        </p:txBody>
      </p:sp>
      <p:pic>
        <p:nvPicPr>
          <p:cNvPr id="12" name="Grafik 11" descr="Volltreffer Silhouette">
            <a:extLst>
              <a:ext uri="{FF2B5EF4-FFF2-40B4-BE49-F238E27FC236}">
                <a16:creationId xmlns:a16="http://schemas.microsoft.com/office/drawing/2014/main" id="{ED5C4290-5AE5-9943-9239-0626A8272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93734" y="3615268"/>
            <a:ext cx="2404532" cy="240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193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B01598-5E69-FA41-A3DE-E15A9AB53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0A65-E7A0-EC43-98E3-6E4DAAEB1500}" type="datetime1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B2791E-322B-D44F-B895-E55037F1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6B3495-D96B-544F-8654-1A440CBB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562B988E-CCB2-4841-8F2A-BFD7F5ECAA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08100" y="1515533"/>
            <a:ext cx="9612313" cy="45466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73504E0-3652-864A-A30B-E4490E5ADA9D}"/>
              </a:ext>
            </a:extLst>
          </p:cNvPr>
          <p:cNvSpPr/>
          <p:nvPr userDrawn="1"/>
        </p:nvSpPr>
        <p:spPr>
          <a:xfrm>
            <a:off x="1308099" y="1007501"/>
            <a:ext cx="9612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tx2"/>
                </a:solidFill>
                <a:latin typeface="+mn-lt"/>
              </a:rPr>
              <a:t>Quellen</a:t>
            </a:r>
          </a:p>
        </p:txBody>
      </p:sp>
    </p:spTree>
    <p:extLst>
      <p:ext uri="{BB962C8B-B14F-4D97-AF65-F5344CB8AC3E}">
        <p14:creationId xmlns:p14="http://schemas.microsoft.com/office/powerpoint/2010/main" val="338958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DB245B6E-BDC8-1743-A22A-436C5A841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33" y="1126836"/>
            <a:ext cx="11218334" cy="4680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5112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04C2E9E0-99F6-6B41-A2A4-056DDD9AB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789B0895-DCF2-EE45-A9DE-6A3649F073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398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2 zw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el 6">
            <a:extLst>
              <a:ext uri="{FF2B5EF4-FFF2-40B4-BE49-F238E27FC236}">
                <a16:creationId xmlns:a16="http://schemas.microsoft.com/office/drawing/2014/main" id="{6D824E9C-D7F4-A344-B26D-B548C3125A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069" y="1125537"/>
            <a:ext cx="11218334" cy="1108507"/>
          </a:xfrm>
        </p:spPr>
        <p:txBody>
          <a:bodyPr/>
          <a:lstStyle/>
          <a:p>
            <a:r>
              <a:rPr lang="de-DE" dirty="0"/>
              <a:t>Mastertitelformat zweizeilig</a:t>
            </a:r>
            <a:br>
              <a:rPr lang="de-DE" dirty="0"/>
            </a:br>
            <a:endParaRPr lang="de-DE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0D69B23C-C6EA-0A49-A0D4-B5EB4F63C0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2428247"/>
            <a:ext cx="11218334" cy="3384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91401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 ein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6CAA9C-4BC8-B14D-965D-E44FF2EC5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8BAA-ED7E-914F-B5FB-655550FF83F7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CA5E60A-7A40-5346-A33E-B7640AE0B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D9CE7E56-90F8-ED42-B721-0F0EAE34B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el 6">
            <a:extLst>
              <a:ext uri="{FF2B5EF4-FFF2-40B4-BE49-F238E27FC236}">
                <a16:creationId xmlns:a16="http://schemas.microsoft.com/office/drawing/2014/main" id="{89E9A315-C7AA-1646-AFAC-9D3D6F8CA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83EB0807-99FF-BE45-8BE6-F6327C3F3B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5090477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 zw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D56DF8-3D09-E149-9913-F60FE23ECA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8099" y="1125538"/>
            <a:ext cx="9612313" cy="1140979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Mastertitelformat zweizeilig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6CAA9C-4BC8-B14D-965D-E44FF2EC5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8BAA-ED7E-914F-B5FB-655550FF83F7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CA5E60A-7A40-5346-A33E-B7640AE0B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D9CE7E56-90F8-ED42-B721-0F0EAE34B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Inhaltsplatzhalter 5">
            <a:extLst>
              <a:ext uri="{FF2B5EF4-FFF2-40B4-BE49-F238E27FC236}">
                <a16:creationId xmlns:a16="http://schemas.microsoft.com/office/drawing/2014/main" id="{67E7CA97-7D88-0C47-A6EB-F4540CABBDC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20839142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7D6C16-B391-764F-B3EB-40106418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82A9-C35B-1546-AC80-AA3504769BDC}" type="datetime1">
              <a:rPr lang="de-DE" smtClean="0"/>
              <a:t>24.11.21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AA361F-3405-E644-885F-B837DAE84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1EEDBF-B904-0243-9D55-F7596CF8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17517DA2-4216-1543-9B86-A97B4805E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08099" y="2088000"/>
            <a:ext cx="9612313" cy="3960000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ts val="2220"/>
              </a:lnSpc>
              <a:spcBef>
                <a:spcPts val="0"/>
              </a:spcBef>
              <a:spcAft>
                <a:spcPts val="1200"/>
              </a:spcAft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2345D4D3-2F55-F84B-8186-92A458768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40585"/>
            <a:ext cx="9612314" cy="55962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1684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+ 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7D6C16-B391-764F-B3EB-40106418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FDE6-8BFE-2A43-AF24-39B5B6C9D6A9}" type="datetime1">
              <a:rPr lang="de-DE" smtClean="0"/>
              <a:t>24.11.21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AA361F-3405-E644-885F-B837DAE84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1EEDBF-B904-0243-9D55-F7596CF8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2345D4D3-2F55-F84B-8186-92A458768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186" y="1125538"/>
            <a:ext cx="10455627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5">
            <a:extLst>
              <a:ext uri="{FF2B5EF4-FFF2-40B4-BE49-F238E27FC236}">
                <a16:creationId xmlns:a16="http://schemas.microsoft.com/office/drawing/2014/main" id="{C23C61DD-210D-604D-9FD1-478E4543BED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68187" y="2088000"/>
            <a:ext cx="5040000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C3977694-F796-6B4E-9613-9E0509FE193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79431" y="2088000"/>
            <a:ext cx="5040000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182117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412C27-20AC-754F-A0FC-DD52218C7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B01598-5E69-FA41-A3DE-E15A9AB53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0A65-E7A0-EC43-98E3-6E4DAAEB1500}" type="datetime1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B2791E-322B-D44F-B895-E55037F1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6B3495-D96B-544F-8654-1A440CBB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972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CDB5E02C-0613-9143-A6A7-6A79FEC6BBBE}"/>
              </a:ext>
            </a:extLst>
          </p:cNvPr>
          <p:cNvSpPr/>
          <p:nvPr userDrawn="1"/>
        </p:nvSpPr>
        <p:spPr>
          <a:xfrm>
            <a:off x="0" y="855723"/>
            <a:ext cx="12192000" cy="60090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3C053D7C-C9A5-334A-9CE2-152AFD72082D}"/>
              </a:ext>
            </a:extLst>
          </p:cNvPr>
          <p:cNvSpPr/>
          <p:nvPr userDrawn="1"/>
        </p:nvSpPr>
        <p:spPr>
          <a:xfrm>
            <a:off x="0" y="6576718"/>
            <a:ext cx="12192000" cy="302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6E58C29-5A56-0742-BA7D-1020F31C6BF0}"/>
              </a:ext>
            </a:extLst>
          </p:cNvPr>
          <p:cNvSpPr/>
          <p:nvPr userDrawn="1"/>
        </p:nvSpPr>
        <p:spPr>
          <a:xfrm>
            <a:off x="0" y="1468662"/>
            <a:ext cx="12192000" cy="24070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j-lt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86AFA896-686F-004A-8984-669F369BE0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41520" y="342000"/>
            <a:ext cx="2108960" cy="811138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F39068C5-3662-3E49-9648-3C72ABEC42E5}"/>
              </a:ext>
            </a:extLst>
          </p:cNvPr>
          <p:cNvSpPr/>
          <p:nvPr userDrawn="1"/>
        </p:nvSpPr>
        <p:spPr>
          <a:xfrm>
            <a:off x="0" y="6576717"/>
            <a:ext cx="12192000" cy="302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0C4AB4-5786-DE4F-AD10-4830E39188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47350" y="6576716"/>
            <a:ext cx="1324897" cy="2249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895B38D2-C74A-3C46-AC15-40909241E0D1}" type="datetime1">
              <a:rPr lang="de-DE" smtClean="0"/>
              <a:t>24.11.21</a:t>
            </a:fld>
            <a:endParaRPr lang="en-US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EFD8A17-DE0B-F049-BDE2-12AF1E8509F1}"/>
              </a:ext>
            </a:extLst>
          </p:cNvPr>
          <p:cNvSpPr/>
          <p:nvPr userDrawn="1"/>
        </p:nvSpPr>
        <p:spPr>
          <a:xfrm>
            <a:off x="0" y="3839313"/>
            <a:ext cx="12192000" cy="810197"/>
          </a:xfrm>
          <a:prstGeom prst="rect">
            <a:avLst/>
          </a:prstGeom>
          <a:solidFill>
            <a:srgbClr val="BE4B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111D449-6047-2846-8089-740439D1D83E}"/>
              </a:ext>
            </a:extLst>
          </p:cNvPr>
          <p:cNvSpPr/>
          <p:nvPr userDrawn="1"/>
        </p:nvSpPr>
        <p:spPr>
          <a:xfrm>
            <a:off x="2140485" y="2096004"/>
            <a:ext cx="79110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6000" kern="1200" dirty="0" err="1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rPr>
              <a:t>Multiplikatorenschulung</a:t>
            </a:r>
            <a:endParaRPr lang="de-DE" sz="6000" kern="1200" dirty="0">
              <a:solidFill>
                <a:schemeClr val="bg1"/>
              </a:solidFill>
              <a:effectLst/>
              <a:latin typeface="+mj-lt"/>
              <a:ea typeface="+mn-ea"/>
              <a:cs typeface="+mn-cs"/>
            </a:endParaRPr>
          </a:p>
        </p:txBody>
      </p:sp>
      <p:sp>
        <p:nvSpPr>
          <p:cNvPr id="29" name="Untertitel 2">
            <a:extLst>
              <a:ext uri="{FF2B5EF4-FFF2-40B4-BE49-F238E27FC236}">
                <a16:creationId xmlns:a16="http://schemas.microsoft.com/office/drawing/2014/main" id="{4A65F5D7-475B-474E-8E92-B8BE262D099D}"/>
              </a:ext>
            </a:extLst>
          </p:cNvPr>
          <p:cNvSpPr txBox="1">
            <a:spLocks/>
          </p:cNvSpPr>
          <p:nvPr userDrawn="1"/>
        </p:nvSpPr>
        <p:spPr>
          <a:xfrm>
            <a:off x="3400386" y="3839313"/>
            <a:ext cx="7961881" cy="810197"/>
          </a:xfrm>
          <a:prstGeom prst="rect">
            <a:avLst/>
          </a:prstGeom>
        </p:spPr>
        <p:txBody>
          <a:bodyPr vert="horz" lIns="72000" tIns="36000" rIns="72000" bIns="360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0" kern="120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rPr>
              <a:t>MODUL 5: </a:t>
            </a:r>
            <a:r>
              <a:rPr lang="de-DE" sz="2800" b="1" kern="1200" dirty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SPAZIERGEHGRUPPE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70F409AE-80B9-8A47-B470-E44FCD42B0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1258" r="1258"/>
          <a:stretch/>
        </p:blipFill>
        <p:spPr>
          <a:xfrm>
            <a:off x="1512000" y="3384000"/>
            <a:ext cx="1656000" cy="1656000"/>
          </a:xfrm>
          <a:prstGeom prst="ellipse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6928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5"/>
        </a:buBlip>
        <a:defRPr sz="28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>
            <a:extLst>
              <a:ext uri="{FF2B5EF4-FFF2-40B4-BE49-F238E27FC236}">
                <a16:creationId xmlns:a16="http://schemas.microsoft.com/office/drawing/2014/main" id="{222F713E-D75F-2C44-8615-EF36991D10A7}"/>
              </a:ext>
            </a:extLst>
          </p:cNvPr>
          <p:cNvSpPr/>
          <p:nvPr userDrawn="1"/>
        </p:nvSpPr>
        <p:spPr>
          <a:xfrm>
            <a:off x="0" y="6576717"/>
            <a:ext cx="12192000" cy="2812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F79FF57-5204-1041-BF47-752089035974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81600" y="6262864"/>
            <a:ext cx="1276074" cy="490798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7F537A0-990E-4540-A0E0-DAB14DA98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9"/>
            <a:ext cx="9612313" cy="5746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3C331A-9AA0-1441-ADB9-01CD260842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8074" y="6561699"/>
            <a:ext cx="2743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2C2247F-89A7-6442-8850-9E2A8B3DD21B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DA9BD2-D024-4647-885B-21B641BA38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C2234B-DD0D-A54E-A09A-38591B2C0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35AAFA4-40B9-2D41-B506-6A243DE9E52A}"/>
              </a:ext>
            </a:extLst>
          </p:cNvPr>
          <p:cNvSpPr/>
          <p:nvPr userDrawn="1"/>
        </p:nvSpPr>
        <p:spPr>
          <a:xfrm>
            <a:off x="0" y="0"/>
            <a:ext cx="12192000" cy="685098"/>
          </a:xfrm>
          <a:prstGeom prst="rect">
            <a:avLst/>
          </a:prstGeom>
          <a:solidFill>
            <a:srgbClr val="3978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j-lt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AA2E7C9-C84C-A64D-88DD-6D39FC53E06E}"/>
              </a:ext>
            </a:extLst>
          </p:cNvPr>
          <p:cNvSpPr/>
          <p:nvPr userDrawn="1"/>
        </p:nvSpPr>
        <p:spPr>
          <a:xfrm>
            <a:off x="838200" y="433098"/>
            <a:ext cx="11353800" cy="252000"/>
          </a:xfrm>
          <a:prstGeom prst="rect">
            <a:avLst/>
          </a:prstGeom>
          <a:solidFill>
            <a:srgbClr val="BE4B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8812AED-AADA-BA49-AC67-9AD3700B2096}"/>
              </a:ext>
            </a:extLst>
          </p:cNvPr>
          <p:cNvSpPr txBox="1">
            <a:spLocks/>
          </p:cNvSpPr>
          <p:nvPr userDrawn="1"/>
        </p:nvSpPr>
        <p:spPr>
          <a:xfrm>
            <a:off x="1233949" y="442800"/>
            <a:ext cx="8668334" cy="252000"/>
          </a:xfrm>
          <a:prstGeom prst="rect">
            <a:avLst/>
          </a:prstGeom>
        </p:spPr>
        <p:txBody>
          <a:bodyPr vert="horz" lIns="91440" tIns="0" rIns="91440" bIns="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dirty="0">
                <a:latin typeface="+mj-lt"/>
              </a:rPr>
              <a:t>MODUL 5: </a:t>
            </a:r>
            <a:r>
              <a:rPr lang="de-DE" sz="1200" b="1" kern="1200" dirty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SPAZIERGEHGRUPPE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AAB4CD83-1381-8D47-AC22-A08DDB24AB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/>
          <a:srcRect t="1258" r="1258"/>
          <a:stretch/>
        </p:blipFill>
        <p:spPr>
          <a:xfrm>
            <a:off x="659274" y="288790"/>
            <a:ext cx="540000" cy="540000"/>
          </a:xfrm>
          <a:prstGeom prst="ellipse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78413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8" r:id="rId2"/>
    <p:sldLayoutId id="2147483695" r:id="rId3"/>
    <p:sldLayoutId id="2147483689" r:id="rId4"/>
    <p:sldLayoutId id="2147483688" r:id="rId5"/>
    <p:sldLayoutId id="2147483686" r:id="rId6"/>
    <p:sldLayoutId id="2147483687" r:id="rId7"/>
    <p:sldLayoutId id="2147483683" r:id="rId8"/>
    <p:sldLayoutId id="2147483684" r:id="rId9"/>
    <p:sldLayoutId id="2147483680" r:id="rId10"/>
    <p:sldLayoutId id="2147483690" r:id="rId11"/>
    <p:sldLayoutId id="2147483693" r:id="rId12"/>
    <p:sldLayoutId id="2147483692" r:id="rId1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7"/>
        </a:buBlip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824" userDrawn="1">
          <p15:clr>
            <a:srgbClr val="F26B43"/>
          </p15:clr>
        </p15:guide>
        <p15:guide id="2" pos="6879" userDrawn="1">
          <p15:clr>
            <a:srgbClr val="F26B43"/>
          </p15:clr>
        </p15:guide>
        <p15:guide id="3" orient="horz" pos="1071" userDrawn="1">
          <p15:clr>
            <a:srgbClr val="F26B43"/>
          </p15:clr>
        </p15:guide>
        <p15:guide id="4" orient="horz" pos="1344" userDrawn="1">
          <p15:clr>
            <a:srgbClr val="F26B43"/>
          </p15:clr>
        </p15:guide>
        <p15:guide id="5" orient="horz" pos="3770" userDrawn="1">
          <p15:clr>
            <a:srgbClr val="F26B43"/>
          </p15:clr>
        </p15:guide>
        <p15:guide id="6" orient="horz" pos="709" userDrawn="1">
          <p15:clr>
            <a:srgbClr val="F26B43"/>
          </p15:clr>
        </p15:guide>
        <p15:guide id="7" orient="horz" pos="12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558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3D001FC-BE36-E34B-B18E-A0C031082A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4D56985-3FBD-634F-A57E-763B0CD0E6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6C4E7E-A765-C342-B6D3-CE3A1EAB6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Physiologische Veränderungen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475AC65-D3BB-BE45-A036-7DE8241DE42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marL="349200" lvl="1" indent="0">
              <a:buNone/>
            </a:pPr>
            <a:r>
              <a:rPr lang="de-DE" dirty="0"/>
              <a:t>Sensomotorisches System</a:t>
            </a:r>
          </a:p>
          <a:p>
            <a:pPr marL="590400" lvl="2" indent="0">
              <a:buNone/>
            </a:pPr>
            <a:endParaRPr lang="de-DE" dirty="0"/>
          </a:p>
          <a:p>
            <a:pPr lvl="2"/>
            <a:r>
              <a:rPr lang="de-DE" dirty="0"/>
              <a:t>Sinneszellen</a:t>
            </a:r>
          </a:p>
          <a:p>
            <a:pPr lvl="2"/>
            <a:endParaRPr lang="de-DE" dirty="0"/>
          </a:p>
          <a:p>
            <a:pPr lvl="2"/>
            <a:r>
              <a:rPr lang="de-DE" dirty="0"/>
              <a:t>Nervenleitfähigkeit</a:t>
            </a:r>
          </a:p>
        </p:txBody>
      </p:sp>
      <p:pic>
        <p:nvPicPr>
          <p:cNvPr id="11" name="Grafik 10" descr="Pfeil nach unten Silhouette">
            <a:extLst>
              <a:ext uri="{FF2B5EF4-FFF2-40B4-BE49-F238E27FC236}">
                <a16:creationId xmlns:a16="http://schemas.microsoft.com/office/drawing/2014/main" id="{B1179A87-14CD-8B4D-BEDA-C6A8AA4923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4496" y="2837413"/>
            <a:ext cx="1769591" cy="176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0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3D001FC-BE36-E34B-B18E-A0C031082A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4D56985-3FBD-634F-A57E-763B0CD0E6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6C4E7E-A765-C342-B6D3-CE3A1EAB6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Physiologische Veränderungen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475AC65-D3BB-BE45-A036-7DE8241DE42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349200" lvl="1" indent="0">
              <a:buNone/>
            </a:pPr>
            <a:r>
              <a:rPr lang="de-DE" dirty="0"/>
              <a:t>Kognition</a:t>
            </a:r>
          </a:p>
          <a:p>
            <a:pPr marL="590400" lvl="2" indent="0">
              <a:buNone/>
            </a:pPr>
            <a:endParaRPr lang="de-DE" dirty="0"/>
          </a:p>
          <a:p>
            <a:pPr lvl="2"/>
            <a:r>
              <a:rPr lang="de-DE" dirty="0"/>
              <a:t>Aufmerksamkeit</a:t>
            </a:r>
          </a:p>
          <a:p>
            <a:pPr lvl="2"/>
            <a:endParaRPr lang="de-DE" dirty="0"/>
          </a:p>
          <a:p>
            <a:pPr lvl="2"/>
            <a:r>
              <a:rPr lang="de-DE" dirty="0"/>
              <a:t>Konzentration</a:t>
            </a:r>
          </a:p>
          <a:p>
            <a:pPr lvl="2"/>
            <a:endParaRPr lang="de-DE" dirty="0"/>
          </a:p>
          <a:p>
            <a:pPr lvl="2"/>
            <a:r>
              <a:rPr lang="de-DE" dirty="0"/>
              <a:t>Geschwindigkeit der Hirnleistung</a:t>
            </a:r>
          </a:p>
        </p:txBody>
      </p:sp>
      <p:pic>
        <p:nvPicPr>
          <p:cNvPr id="7" name="Grafik 6" descr="Pfeil nach unten Silhouette">
            <a:extLst>
              <a:ext uri="{FF2B5EF4-FFF2-40B4-BE49-F238E27FC236}">
                <a16:creationId xmlns:a16="http://schemas.microsoft.com/office/drawing/2014/main" id="{F7EF7FE0-C998-BF49-B1F8-DD7190FCB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4496" y="2837413"/>
            <a:ext cx="1769591" cy="176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152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3D001FC-BE36-E34B-B18E-A0C031082A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4D56985-3FBD-634F-A57E-763B0CD0E6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6C4E7E-A765-C342-B6D3-CE3A1EAB6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Physiologische Veränderungen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475AC65-D3BB-BE45-A036-7DE8241DE42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marL="349200" lvl="1" indent="0">
              <a:buNone/>
            </a:pPr>
            <a:r>
              <a:rPr lang="de-DE" dirty="0"/>
              <a:t>Visuelles System</a:t>
            </a:r>
          </a:p>
          <a:p>
            <a:pPr marL="590400" lvl="2" indent="0">
              <a:buNone/>
            </a:pPr>
            <a:endParaRPr lang="de-DE" dirty="0"/>
          </a:p>
          <a:p>
            <a:pPr lvl="2"/>
            <a:r>
              <a:rPr lang="de-DE" dirty="0"/>
              <a:t>Sehleistung</a:t>
            </a:r>
          </a:p>
          <a:p>
            <a:pPr lvl="2"/>
            <a:endParaRPr lang="de-DE" dirty="0"/>
          </a:p>
          <a:p>
            <a:pPr lvl="2"/>
            <a:r>
              <a:rPr lang="de-DE" dirty="0"/>
              <a:t>Veränderung von Kontrasten</a:t>
            </a:r>
          </a:p>
          <a:p>
            <a:pPr lvl="2"/>
            <a:endParaRPr lang="de-DE" dirty="0"/>
          </a:p>
          <a:p>
            <a:pPr lvl="2"/>
            <a:r>
              <a:rPr lang="de-DE" dirty="0"/>
              <a:t>Schärfe und Farbsehen</a:t>
            </a:r>
          </a:p>
        </p:txBody>
      </p:sp>
      <p:pic>
        <p:nvPicPr>
          <p:cNvPr id="7" name="Grafik 6" descr="Pfeil nach unten Silhouette">
            <a:extLst>
              <a:ext uri="{FF2B5EF4-FFF2-40B4-BE49-F238E27FC236}">
                <a16:creationId xmlns:a16="http://schemas.microsoft.com/office/drawing/2014/main" id="{5E3E4B4F-B7BF-9A49-8506-C01E4A6316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4496" y="2837413"/>
            <a:ext cx="1769591" cy="176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25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4E8E858-7F1F-0C49-9968-045ABAC373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6E01D70-0CAC-3E4C-BD93-99E30C49C6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20AF533-D521-3B45-832D-B7B9B9CD9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Positive Effekte von Bewegung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D82C849-FB61-9048-AE93-7BB42A2CC05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Bewegung steigert das Wohlbefinden</a:t>
            </a:r>
          </a:p>
          <a:p>
            <a:pPr lvl="2"/>
            <a:r>
              <a:rPr lang="de-DE" dirty="0" err="1"/>
              <a:t>Ausschüttung</a:t>
            </a:r>
            <a:r>
              <a:rPr lang="de-DE" dirty="0"/>
              <a:t> von Endorphinen (</a:t>
            </a:r>
            <a:r>
              <a:rPr lang="de-DE" dirty="0" err="1"/>
              <a:t>Glückshormone</a:t>
            </a:r>
            <a:r>
              <a:rPr lang="de-DE" dirty="0"/>
              <a:t>) bzw. Verbesserung der allgemeinen Hormonlage u. a.</a:t>
            </a:r>
          </a:p>
          <a:p>
            <a:pPr lvl="1"/>
            <a:r>
              <a:rPr lang="de-DE" dirty="0"/>
              <a:t>Stärkung des Immunsystems</a:t>
            </a:r>
          </a:p>
          <a:p>
            <a:pPr lvl="1"/>
            <a:r>
              <a:rPr lang="de-DE" dirty="0"/>
              <a:t>Aktivierung des Stoffwechsels</a:t>
            </a:r>
          </a:p>
          <a:p>
            <a:pPr lvl="1"/>
            <a:r>
              <a:rPr lang="de-DE" dirty="0"/>
              <a:t>Steigerung der Durchblutung und Verbesserung der Fließeigenschaften des Blutes</a:t>
            </a:r>
          </a:p>
          <a:p>
            <a:pPr lvl="2"/>
            <a:r>
              <a:rPr lang="de-DE" dirty="0"/>
              <a:t>Vorbeugung von Gefäßerkrankungen u. a.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5450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78FDE53-3D6B-DA4F-B1AD-8F07E81E1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A84F1B7-5D3A-464F-9C2F-1AEBDE550B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0ACE4D8-BD93-F04F-AF8B-9F4B4120E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Aktueller Forschungsstand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46844CE-2F4C-1D46-9B69-4CE397EE6C0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Verbesserung des Hormonhaushalts</a:t>
            </a:r>
          </a:p>
          <a:p>
            <a:pPr lvl="1"/>
            <a:r>
              <a:rPr lang="de-DE" dirty="0"/>
              <a:t>Verbesserung der Mobilität und Kraft</a:t>
            </a:r>
          </a:p>
          <a:p>
            <a:pPr lvl="1"/>
            <a:r>
              <a:rPr lang="de-DE" dirty="0"/>
              <a:t>Verbesserung der Koordination</a:t>
            </a:r>
          </a:p>
          <a:p>
            <a:pPr lvl="1"/>
            <a:r>
              <a:rPr lang="de-DE" dirty="0"/>
              <a:t>Reduktion von Schmerzen</a:t>
            </a:r>
          </a:p>
          <a:p>
            <a:pPr lvl="1"/>
            <a:r>
              <a:rPr lang="de-DE" dirty="0"/>
              <a:t>Verbesserung der Lebensqualität, Alltagskompetenz und des Wohlbefindens (</a:t>
            </a:r>
            <a:r>
              <a:rPr lang="de-DE" dirty="0" err="1"/>
              <a:t>Blättner</a:t>
            </a:r>
            <a:r>
              <a:rPr lang="de-DE" dirty="0"/>
              <a:t> et al., 2017)</a:t>
            </a:r>
          </a:p>
        </p:txBody>
      </p:sp>
    </p:spTree>
    <p:extLst>
      <p:ext uri="{BB962C8B-B14F-4D97-AF65-F5344CB8AC3E}">
        <p14:creationId xmlns:p14="http://schemas.microsoft.com/office/powerpoint/2010/main" val="3406557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5268629-8132-8F4F-BEF1-F8BFFE2138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F565B56-96EF-FA4D-A859-919E06FE1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D4C15F-5D45-E345-86D5-7BA579E2A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473F0AE-B0EB-C445-9BAB-E79DD47D0B7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Bewohner/-innen in stationären Pflegeeinrichtungen sind die meiste Zeit des Tages inaktiv (</a:t>
            </a:r>
            <a:r>
              <a:rPr lang="de-DE" dirty="0" err="1"/>
              <a:t>Sackley</a:t>
            </a:r>
            <a:r>
              <a:rPr lang="de-DE" dirty="0"/>
              <a:t> et al., 2006).</a:t>
            </a:r>
          </a:p>
          <a:p>
            <a:pPr lvl="1"/>
            <a:r>
              <a:rPr lang="de-DE" dirty="0"/>
              <a:t>97 % des Tages wird mit sitzenden Tätigkeiten, im Zimmer Sitzen, oder Fernsehschauen bei gleichzeitig geringer Interaktion mit anderen Personen, verbracht (</a:t>
            </a:r>
            <a:r>
              <a:rPr lang="de-DE" dirty="0" err="1"/>
              <a:t>Sackley</a:t>
            </a:r>
            <a:r>
              <a:rPr lang="de-DE" dirty="0"/>
              <a:t> et al., 2006).</a:t>
            </a:r>
          </a:p>
          <a:p>
            <a:pPr lvl="1"/>
            <a:r>
              <a:rPr lang="de-DE" dirty="0"/>
              <a:t>Die Förderung der Mobilität in voll- und teilstationären Pflegeeinrichtungen ist Teil des gesetzlichen Präventionsauftrags der Pflege- und Krankenkassen.</a:t>
            </a:r>
          </a:p>
        </p:txBody>
      </p:sp>
    </p:spTree>
    <p:extLst>
      <p:ext uri="{BB962C8B-B14F-4D97-AF65-F5344CB8AC3E}">
        <p14:creationId xmlns:p14="http://schemas.microsoft.com/office/powerpoint/2010/main" val="2782667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0DFEEE7-EEDA-3C46-A55A-4E101C8E7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AC94B10-14E6-7F45-AC0B-02FA867C32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9D246FE-3208-AF43-8867-DCDE705C5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2849B79-F06A-F440-BFF3-14EBC6DA583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Bewegungsförderliche Interventionen zeigen dabei positive Effekte auf</a:t>
            </a:r>
          </a:p>
          <a:p>
            <a:pPr lvl="2"/>
            <a:r>
              <a:rPr lang="de-DE" dirty="0"/>
              <a:t>den Muskelzuwachs,</a:t>
            </a:r>
          </a:p>
          <a:p>
            <a:pPr lvl="2"/>
            <a:r>
              <a:rPr lang="de-DE" dirty="0"/>
              <a:t>die Verbesserung der Beweglichkeit,</a:t>
            </a:r>
          </a:p>
          <a:p>
            <a:pPr lvl="2"/>
            <a:r>
              <a:rPr lang="de-DE" dirty="0"/>
              <a:t>den Erhalt kognitiver Funktionen sowie</a:t>
            </a:r>
          </a:p>
          <a:p>
            <a:pPr lvl="2"/>
            <a:r>
              <a:rPr lang="de-DE" dirty="0"/>
              <a:t>die Lebensqualität (Chou et al., 2012; </a:t>
            </a:r>
            <a:r>
              <a:rPr lang="de-DE" dirty="0" err="1"/>
              <a:t>Kleina</a:t>
            </a:r>
            <a:r>
              <a:rPr lang="de-DE" dirty="0"/>
              <a:t> et al., 2016).</a:t>
            </a:r>
          </a:p>
          <a:p>
            <a:pPr lvl="1"/>
            <a:r>
              <a:rPr lang="de-DE" dirty="0"/>
              <a:t>Erweitertes Gesundheitsverständnis: nicht nur Verlangsamung des Abbaus von Fähigkeiten, sondern auch Nutzung vorhandener Ressourcen (</a:t>
            </a:r>
            <a:r>
              <a:rPr lang="de-DE" dirty="0" err="1"/>
              <a:t>Geuter</a:t>
            </a:r>
            <a:r>
              <a:rPr lang="de-DE" dirty="0"/>
              <a:t> &amp; </a:t>
            </a:r>
            <a:r>
              <a:rPr lang="de-DE" dirty="0" err="1"/>
              <a:t>Hollederer</a:t>
            </a:r>
            <a:r>
              <a:rPr lang="de-DE" dirty="0"/>
              <a:t>, 2021), um somit steigender Abhängigkeit von Fremdhilfe entgegenzuwirken (Oswald et al., 2006)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0996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0145AE-C48F-BC47-BE3D-3E3873F1B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Wirkung von Bewegung im Alter </a:t>
            </a:r>
            <a:br>
              <a:rPr lang="de-DE" dirty="0"/>
            </a:br>
            <a:r>
              <a:rPr lang="de-DE" dirty="0"/>
              <a:t>bei Demenz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918A4DA-9E98-164C-8B94-A81E1C107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E393ED9-249A-C440-8794-2DEBF05B9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26B217F-014F-6C4B-8423-485F157594D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100" y="2573338"/>
            <a:ext cx="10325100" cy="3529012"/>
          </a:xfrm>
        </p:spPr>
        <p:txBody>
          <a:bodyPr/>
          <a:lstStyle/>
          <a:p>
            <a:pPr lvl="1"/>
            <a:r>
              <a:rPr lang="de-DE" dirty="0"/>
              <a:t>Gruppenspaziergänge fördern Wohlbefinden und Mobilität und vermindern herausforderndes Verhalten unter Bewohner/-innen in der stationären Pflege </a:t>
            </a:r>
          </a:p>
          <a:p>
            <a:pPr lvl="1"/>
            <a:r>
              <a:rPr lang="de-DE" dirty="0"/>
              <a:t>Positive Effekte auf der Mobilitätsskala des Barthel-Indexes (</a:t>
            </a:r>
            <a:r>
              <a:rPr lang="de-DE" dirty="0" err="1"/>
              <a:t>Venturelli</a:t>
            </a:r>
            <a:r>
              <a:rPr lang="de-DE" dirty="0"/>
              <a:t> et al., 2011) und auf die Anzahl aggressiver Vorfälle zwischen Bewohner/-innen und Pflegepersonal sowie zwischen Bewohner/-innen (</a:t>
            </a:r>
            <a:r>
              <a:rPr lang="de-DE" dirty="0" err="1"/>
              <a:t>Holmberg</a:t>
            </a:r>
            <a:r>
              <a:rPr lang="de-DE" dirty="0"/>
              <a:t>, 1997)</a:t>
            </a:r>
          </a:p>
          <a:p>
            <a:pPr lvl="1"/>
            <a:r>
              <a:rPr lang="de-DE" dirty="0"/>
              <a:t>Hinweise darauf, dass Abbau von kognitiven Fähigkeiten durch eine 4 mal wöchentliche Spaziergehgruppe bei Alzheimer verlangsamt wird (</a:t>
            </a:r>
            <a:r>
              <a:rPr lang="de-DE" dirty="0" err="1"/>
              <a:t>Venturelli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et al., 2011)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63110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3828418-36C9-FF43-8EF3-39E02B45CE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A615FEA-3DEB-564F-8685-6B9164F062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EB951EE-AAAC-BD42-A9D6-8DD5E027B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Voraussetzungen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A277EE0-F781-7A47-A05C-B48BD0A33C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Was genau muss passieren, damit die Erinnerungsarbeit auf wissen-</a:t>
            </a:r>
            <a:r>
              <a:rPr lang="de-DE" dirty="0" err="1"/>
              <a:t>schaftlich</a:t>
            </a:r>
            <a:r>
              <a:rPr lang="de-DE" dirty="0"/>
              <a:t> fundierter Basis in der Einrichtung wirksam werden kann?</a:t>
            </a:r>
          </a:p>
          <a:p>
            <a:pPr lvl="1"/>
            <a:r>
              <a:rPr lang="de-DE" dirty="0"/>
              <a:t>Möglichkeit </a:t>
            </a:r>
            <a:r>
              <a:rPr lang="de-DE" dirty="0" err="1"/>
              <a:t>für</a:t>
            </a:r>
            <a:r>
              <a:rPr lang="de-DE" dirty="0"/>
              <a:t> Bewohner/-innen, sich mehrmals in der Woche </a:t>
            </a:r>
            <a:br>
              <a:rPr lang="de-DE" dirty="0"/>
            </a:br>
            <a:r>
              <a:rPr lang="de-DE" dirty="0" err="1"/>
              <a:t>für</a:t>
            </a:r>
            <a:r>
              <a:rPr lang="de-DE" dirty="0"/>
              <a:t> insgesamt ca. 150 Minuten in Kleingruppen zu bewegen </a:t>
            </a:r>
            <a:br>
              <a:rPr lang="de-DE" dirty="0"/>
            </a:br>
            <a:r>
              <a:rPr lang="de-DE" dirty="0"/>
              <a:t>(Ralf et al., 2019)</a:t>
            </a:r>
          </a:p>
          <a:p>
            <a:pPr lvl="2"/>
            <a:r>
              <a:rPr lang="de-DE" dirty="0"/>
              <a:t>Hohe Intensität und Häufigkeit von Bewegung</a:t>
            </a:r>
          </a:p>
          <a:p>
            <a:pPr lvl="2"/>
            <a:r>
              <a:rPr lang="de-DE" dirty="0"/>
              <a:t>Ein Teil der Bewegung sollte draußen an der frischen Luft absolviert werden</a:t>
            </a:r>
          </a:p>
          <a:p>
            <a:pPr lvl="2"/>
            <a:r>
              <a:rPr lang="de-DE" dirty="0"/>
              <a:t>Im </a:t>
            </a:r>
            <a:r>
              <a:rPr lang="de-DE" dirty="0" err="1"/>
              <a:t>natürlichen</a:t>
            </a:r>
            <a:r>
              <a:rPr lang="de-DE" dirty="0"/>
              <a:t> Tempo der Bewohner/-innen</a:t>
            </a:r>
          </a:p>
        </p:txBody>
      </p:sp>
    </p:spTree>
    <p:extLst>
      <p:ext uri="{BB962C8B-B14F-4D97-AF65-F5344CB8AC3E}">
        <p14:creationId xmlns:p14="http://schemas.microsoft.com/office/powerpoint/2010/main" val="2398650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3828418-36C9-FF43-8EF3-39E02B45CE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A615FEA-3DEB-564F-8685-6B9164F062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EB951EE-AAAC-BD42-A9D6-8DD5E027B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Voraussetzungen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A277EE0-F781-7A47-A05C-B48BD0A33C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Was genau muss passieren, damit die Erinnerungsarbeit auf wissen-</a:t>
            </a:r>
            <a:r>
              <a:rPr lang="de-DE" dirty="0" err="1"/>
              <a:t>schaftlich</a:t>
            </a:r>
            <a:r>
              <a:rPr lang="de-DE" dirty="0"/>
              <a:t> fundierter Basis in der Einrichtung wirksam werden kann?</a:t>
            </a:r>
          </a:p>
          <a:p>
            <a:pPr lvl="1"/>
            <a:r>
              <a:rPr lang="de-DE" dirty="0"/>
              <a:t>Zusammenarbeit von Pflege, Betreuung und sozialem Dienst (und Angehörigen)</a:t>
            </a:r>
          </a:p>
          <a:p>
            <a:pPr lvl="1"/>
            <a:r>
              <a:rPr lang="de-DE" dirty="0" err="1"/>
              <a:t>Anknüpfung</a:t>
            </a:r>
            <a:r>
              <a:rPr lang="de-DE" dirty="0"/>
              <a:t> an bestehende Angebote, um Vorhandenes zu nutzen und darauf aufzubauen</a:t>
            </a:r>
          </a:p>
        </p:txBody>
      </p:sp>
    </p:spTree>
    <p:extLst>
      <p:ext uri="{BB962C8B-B14F-4D97-AF65-F5344CB8AC3E}">
        <p14:creationId xmlns:p14="http://schemas.microsoft.com/office/powerpoint/2010/main" val="2751198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0401DE9-6A9C-5D48-8776-92C3042C5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88C6FFA-C624-8B42-9BCE-396B3FF64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4A04AC5D-F0A6-B24B-8E79-3BBB72F0A3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Förderung von Bewegung</a:t>
            </a:r>
          </a:p>
        </p:txBody>
      </p:sp>
    </p:spTree>
    <p:extLst>
      <p:ext uri="{BB962C8B-B14F-4D97-AF65-F5344CB8AC3E}">
        <p14:creationId xmlns:p14="http://schemas.microsoft.com/office/powerpoint/2010/main" val="3814121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332BF74-9D0A-2E4F-8C49-4B3B0AE17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16B67F-54D6-C047-A7FC-8E36B02DD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07526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D819F9-3E93-EB4F-B36A-F9DC82645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Implementierung einer Spaziergehgruppe</a:t>
            </a:r>
            <a:br>
              <a:rPr lang="de-DE" dirty="0"/>
            </a:br>
            <a:r>
              <a:rPr lang="de-DE" dirty="0"/>
              <a:t>&amp; Steigerung von Bewegung im Alltag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0276AEF-ABA5-0246-A87A-CF208A5C15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00C513-9DCF-8149-B434-445C8F1173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CADA038-C6DA-804E-882C-F2011BF17AC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</p:spPr>
        <p:txBody>
          <a:bodyPr/>
          <a:lstStyle/>
          <a:p>
            <a:pPr>
              <a:spcBef>
                <a:spcPts val="100"/>
              </a:spcBef>
              <a:spcAft>
                <a:spcPts val="800"/>
              </a:spcAft>
            </a:pPr>
            <a:r>
              <a:rPr lang="de-DE" dirty="0"/>
              <a:t>Zielgruppe</a:t>
            </a:r>
          </a:p>
          <a:p>
            <a:pPr lvl="1">
              <a:spcBef>
                <a:spcPts val="100"/>
              </a:spcBef>
              <a:spcAft>
                <a:spcPts val="200"/>
              </a:spcAft>
            </a:pPr>
            <a:r>
              <a:rPr lang="de-DE" dirty="0"/>
              <a:t>Grundsätzlich sollten alle Bewohner/-innen die Möglichkeit zur Teilnahme erhalten</a:t>
            </a:r>
          </a:p>
          <a:p>
            <a:pPr lvl="4">
              <a:spcBef>
                <a:spcPts val="100"/>
              </a:spcBef>
              <a:spcAft>
                <a:spcPts val="200"/>
              </a:spcAft>
            </a:pPr>
            <a:r>
              <a:rPr lang="de-DE" dirty="0"/>
              <a:t>Gleichwertige Gruppenzusammensetzungen können den Ablauf vereinfachen, </a:t>
            </a:r>
            <a:br>
              <a:rPr lang="de-DE" dirty="0"/>
            </a:br>
            <a:r>
              <a:rPr lang="de-DE" dirty="0"/>
              <a:t>sind aber kein Muss</a:t>
            </a:r>
          </a:p>
          <a:p>
            <a:pPr lvl="1">
              <a:spcBef>
                <a:spcPts val="100"/>
              </a:spcBef>
              <a:spcAft>
                <a:spcPts val="200"/>
              </a:spcAft>
            </a:pPr>
            <a:r>
              <a:rPr lang="de-DE" dirty="0"/>
              <a:t>Prinzipiell </a:t>
            </a:r>
            <a:r>
              <a:rPr lang="de-DE" dirty="0" err="1"/>
              <a:t>für</a:t>
            </a:r>
            <a:r>
              <a:rPr lang="de-DE" dirty="0"/>
              <a:t> alle Altersklassen</a:t>
            </a:r>
          </a:p>
          <a:p>
            <a:pPr lvl="1">
              <a:spcBef>
                <a:spcPts val="100"/>
              </a:spcBef>
              <a:spcAft>
                <a:spcPts val="200"/>
              </a:spcAft>
            </a:pPr>
            <a:r>
              <a:rPr lang="de-DE" dirty="0"/>
              <a:t>Ausschlusskriterien können sein:</a:t>
            </a:r>
          </a:p>
          <a:p>
            <a:pPr lvl="4">
              <a:spcBef>
                <a:spcPts val="100"/>
              </a:spcBef>
              <a:spcAft>
                <a:spcPts val="200"/>
              </a:spcAft>
            </a:pPr>
            <a:r>
              <a:rPr lang="de-DE" dirty="0"/>
              <a:t>Ausgeprägte Morbidität</a:t>
            </a:r>
          </a:p>
          <a:p>
            <a:pPr lvl="4">
              <a:spcBef>
                <a:spcPts val="100"/>
              </a:spcBef>
              <a:spcAft>
                <a:spcPts val="200"/>
              </a:spcAft>
            </a:pPr>
            <a:r>
              <a:rPr lang="de-DE" dirty="0"/>
              <a:t>Starke Mobilitätseinschränkung</a:t>
            </a:r>
          </a:p>
          <a:p>
            <a:pPr lvl="4">
              <a:spcBef>
                <a:spcPts val="100"/>
              </a:spcBef>
              <a:spcAft>
                <a:spcPts val="200"/>
              </a:spcAft>
            </a:pPr>
            <a:r>
              <a:rPr lang="de-DE" dirty="0"/>
              <a:t>Sehr schwere Demenz, da diese die Effekte der Intervention schmälern und gleichzeitig auch ein erhöhtes Sicherheitsrisiko darstellen kann</a:t>
            </a:r>
          </a:p>
          <a:p>
            <a:pPr>
              <a:spcBef>
                <a:spcPts val="100"/>
              </a:spcBef>
              <a:spcAft>
                <a:spcPts val="200"/>
              </a:spcAf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176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3FF2C4C-488A-0A4C-973A-F6D9AC563E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C145B81-B990-1E4D-BD0E-7B91397E30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DEF42C2-F357-504C-AF26-91B4C3C9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Zielgruppe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96EC443-337C-D54D-9AE9-EA71C4707D6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Bewohner/-innen nehmen freiwillig teil bzw. zeigen einen </a:t>
            </a:r>
            <a:br>
              <a:rPr lang="de-DE" dirty="0"/>
            </a:br>
            <a:r>
              <a:rPr lang="de-DE" dirty="0"/>
              <a:t>intrinsischen Bewegungsdrang</a:t>
            </a:r>
          </a:p>
          <a:p>
            <a:pPr lvl="1"/>
            <a:r>
              <a:rPr lang="de-DE" dirty="0"/>
              <a:t>Bei Spaziergängen mit kognitiv stärker eingeschränkten Bewohner/-innen: Spaziergang in Kleingruppen mit drei bis vier Personen und mindestens einer Betreuungs- und/oder Pflegekraft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62030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D8E5166-B743-A241-A01F-1E19A5410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992FE4D-A93B-A143-A194-7E12C642B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8D222ED-BD01-9A40-A6D2-5E6A7182A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Herausforderungen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527BB87-D83D-0E46-B254-B867E43EA3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Welche Herausforderungen ergeben sich aus Ihrer Sicht in Bezug auf die Spaziergehgruppe?</a:t>
            </a:r>
          </a:p>
        </p:txBody>
      </p:sp>
    </p:spTree>
    <p:extLst>
      <p:ext uri="{BB962C8B-B14F-4D97-AF65-F5344CB8AC3E}">
        <p14:creationId xmlns:p14="http://schemas.microsoft.com/office/powerpoint/2010/main" val="2277466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EC025FB-9BAD-0E46-BF39-D129CFC1F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196A7C0-00C9-6E42-BC04-8EB2D34C4D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3E04EA0-70E0-D84A-B4D2-47965C1DB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Herausforderungen – das zeigt die Forschung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B9F74C0-903C-5E46-9C1E-D849E948EFC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Fehlende Motivation zur Teilnahme oder Abbruch der Teilnahme</a:t>
            </a:r>
          </a:p>
          <a:p>
            <a:pPr lvl="1"/>
            <a:r>
              <a:rPr lang="de-DE" dirty="0"/>
              <a:t>Entgegenwirken durch:</a:t>
            </a:r>
          </a:p>
          <a:p>
            <a:pPr lvl="2"/>
            <a:r>
              <a:rPr lang="de-DE" dirty="0"/>
              <a:t>Individuell zugeschnittene Programme</a:t>
            </a:r>
          </a:p>
          <a:p>
            <a:pPr lvl="2"/>
            <a:r>
              <a:rPr lang="de-DE" dirty="0"/>
              <a:t>Einbezug von wichtigen Bezugspersonen in das Programm</a:t>
            </a:r>
          </a:p>
          <a:p>
            <a:pPr lvl="2"/>
            <a:r>
              <a:rPr lang="de-DE" dirty="0"/>
              <a:t>Loben oder Belohnen während der Teilnahme (</a:t>
            </a:r>
            <a:r>
              <a:rPr lang="de-DE" dirty="0" err="1"/>
              <a:t>Venturelli</a:t>
            </a:r>
            <a:r>
              <a:rPr lang="de-DE" dirty="0"/>
              <a:t> et al., 2011)</a:t>
            </a:r>
          </a:p>
          <a:p>
            <a:pPr lvl="2"/>
            <a:r>
              <a:rPr lang="de-DE" dirty="0"/>
              <a:t>Begleitaktivitäten wie </a:t>
            </a:r>
            <a:r>
              <a:rPr lang="de-DE" dirty="0" err="1"/>
              <a:t>biografiebezogene</a:t>
            </a:r>
            <a:r>
              <a:rPr lang="de-DE" dirty="0"/>
              <a:t> Gespräche (</a:t>
            </a:r>
            <a:r>
              <a:rPr lang="de-DE" dirty="0" err="1"/>
              <a:t>Holmberg</a:t>
            </a:r>
            <a:r>
              <a:rPr lang="de-DE" dirty="0"/>
              <a:t>, 1997)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6922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9ED97E1-5517-994D-B924-AF77AD8B0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1478DBD-43A8-9F41-958C-D9532871C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F94C4656-F1D6-B647-890D-5B7BE4CA3E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Welche Eigenschaften sollten </a:t>
            </a:r>
            <a:r>
              <a:rPr lang="de-DE" dirty="0" err="1"/>
              <a:t>Durchführende</a:t>
            </a:r>
            <a:r>
              <a:rPr lang="de-DE" dirty="0"/>
              <a:t> des Angebots mitbringen?</a:t>
            </a:r>
          </a:p>
        </p:txBody>
      </p:sp>
    </p:spTree>
    <p:extLst>
      <p:ext uri="{BB962C8B-B14F-4D97-AF65-F5344CB8AC3E}">
        <p14:creationId xmlns:p14="http://schemas.microsoft.com/office/powerpoint/2010/main" val="13743573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331D98F-F792-EF4F-B322-3BA2EFB4C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EA2B097-90C7-3446-8172-8C77FFAA7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A4CD66D1-AD04-C645-8B4A-94A599A07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Inhaltliche Ausgestaltung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A5042294-B063-2645-A35A-02987EB29C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Wie können die Spaziergänge inhaltlich ausgestaltet werden?</a:t>
            </a:r>
          </a:p>
          <a:p>
            <a:r>
              <a:rPr lang="de-DE" dirty="0"/>
              <a:t>Wie kann soziale Aktivität in den Spaziergang eingebaut werden und motivierend wirken?</a:t>
            </a:r>
          </a:p>
        </p:txBody>
      </p:sp>
    </p:spTree>
    <p:extLst>
      <p:ext uri="{BB962C8B-B14F-4D97-AF65-F5344CB8AC3E}">
        <p14:creationId xmlns:p14="http://schemas.microsoft.com/office/powerpoint/2010/main" val="9421539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EE6C19-2C6F-5746-9CD6-A2B66892D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Inhaltliche Ausgestaltung &amp; </a:t>
            </a:r>
            <a:br>
              <a:rPr lang="de-DE" dirty="0"/>
            </a:br>
            <a:r>
              <a:rPr lang="de-DE" dirty="0"/>
              <a:t>Umgang mit Herausforderungen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05B6994-C938-6342-AA8F-871AD5ED29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7A79C4-9785-154E-ADF7-81D565D9D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BB98400-4668-0249-8006-59778061342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</p:spPr>
        <p:txBody>
          <a:bodyPr/>
          <a:lstStyle/>
          <a:p>
            <a:pPr lvl="1"/>
            <a:r>
              <a:rPr lang="de-DE" dirty="0"/>
              <a:t>Soziale Aktivitäten in das Programm miteinzubauen </a:t>
            </a:r>
            <a:br>
              <a:rPr lang="de-DE" dirty="0"/>
            </a:br>
            <a:r>
              <a:rPr lang="de-DE" dirty="0"/>
              <a:t>(Takeuchi et al., 2011) wirkt motivierend:</a:t>
            </a:r>
          </a:p>
          <a:p>
            <a:pPr lvl="2"/>
            <a:r>
              <a:rPr lang="de-DE" dirty="0"/>
              <a:t>Bilder vorbereiten und diese Bildausschnitte suchen lassen</a:t>
            </a:r>
          </a:p>
          <a:p>
            <a:pPr lvl="2"/>
            <a:r>
              <a:rPr lang="de-DE" dirty="0"/>
              <a:t>Sammeln von Blättern usw.</a:t>
            </a:r>
          </a:p>
          <a:p>
            <a:pPr lvl="2"/>
            <a:r>
              <a:rPr lang="de-DE" dirty="0"/>
              <a:t>Fotografieren</a:t>
            </a:r>
          </a:p>
          <a:p>
            <a:pPr lvl="2"/>
            <a:r>
              <a:rPr lang="de-DE" dirty="0"/>
              <a:t>Singen von Liedern</a:t>
            </a:r>
          </a:p>
          <a:p>
            <a:pPr lvl="2"/>
            <a:r>
              <a:rPr lang="de-DE" dirty="0"/>
              <a:t>Geocaching</a:t>
            </a:r>
          </a:p>
          <a:p>
            <a:pPr lvl="2"/>
            <a:r>
              <a:rPr lang="de-DE" dirty="0"/>
              <a:t>Verschiedene Stationen während des Spaziergangs</a:t>
            </a:r>
          </a:p>
        </p:txBody>
      </p:sp>
    </p:spTree>
    <p:extLst>
      <p:ext uri="{BB962C8B-B14F-4D97-AF65-F5344CB8AC3E}">
        <p14:creationId xmlns:p14="http://schemas.microsoft.com/office/powerpoint/2010/main" val="26211184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EE6C19-2C6F-5746-9CD6-A2B66892D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Inhaltliche Ausgestaltung &amp; </a:t>
            </a:r>
            <a:br>
              <a:rPr lang="de-DE" dirty="0"/>
            </a:br>
            <a:r>
              <a:rPr lang="de-DE" dirty="0"/>
              <a:t>Umgang mit Herausforderungen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05B6994-C938-6342-AA8F-871AD5ED29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7A79C4-9785-154E-ADF7-81D565D9D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BB98400-4668-0249-8006-59778061342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</p:spPr>
        <p:txBody>
          <a:bodyPr/>
          <a:lstStyle/>
          <a:p>
            <a:pPr lvl="1"/>
            <a:r>
              <a:rPr lang="de-DE" dirty="0"/>
              <a:t>Bei zu schlechtem Wetter auf einen anderen Tag in der Woche verschieben</a:t>
            </a:r>
          </a:p>
          <a:p>
            <a:pPr lvl="1"/>
            <a:r>
              <a:rPr lang="de-DE" dirty="0"/>
              <a:t>Spaziergang nach drinnen verlegen</a:t>
            </a:r>
          </a:p>
          <a:p>
            <a:pPr lvl="1"/>
            <a:r>
              <a:rPr lang="de-DE" dirty="0"/>
              <a:t>In der Einrichtung bewegen</a:t>
            </a:r>
          </a:p>
          <a:p>
            <a:pPr lvl="1"/>
            <a:r>
              <a:rPr lang="de-DE" dirty="0"/>
              <a:t>Alternative </a:t>
            </a:r>
            <a:r>
              <a:rPr lang="de-DE" dirty="0" err="1"/>
              <a:t>Bewegungsübungen</a:t>
            </a:r>
            <a:r>
              <a:rPr lang="de-DE" dirty="0"/>
              <a:t> anbieten</a:t>
            </a:r>
          </a:p>
        </p:txBody>
      </p:sp>
    </p:spTree>
    <p:extLst>
      <p:ext uri="{BB962C8B-B14F-4D97-AF65-F5344CB8AC3E}">
        <p14:creationId xmlns:p14="http://schemas.microsoft.com/office/powerpoint/2010/main" val="42227401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13FEC99-122A-3648-90FF-5B7EB320E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6DA008F-3368-C14D-81B3-863063FAD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3665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D7A64C1-279D-E04C-9BC1-702240FC53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B58FA3-BDAD-EB4F-9944-AEF519F2F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5F70194-915A-704A-AC09-1D1D141C4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Was haben wir heute vor?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2A37D9E4-19AF-3147-BE4A-22BC296CF4D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>
              <a:spcAft>
                <a:spcPts val="0"/>
              </a:spcAft>
            </a:pPr>
            <a:r>
              <a:rPr lang="de-DE" dirty="0"/>
              <a:t>Grundlage und Ziele der </a:t>
            </a:r>
            <a:r>
              <a:rPr lang="de-DE" dirty="0" err="1"/>
              <a:t>Multiplikatorenschulung</a:t>
            </a:r>
            <a:endParaRPr lang="de-DE" dirty="0"/>
          </a:p>
          <a:p>
            <a:pPr lvl="1">
              <a:spcAft>
                <a:spcPts val="0"/>
              </a:spcAft>
            </a:pPr>
            <a:r>
              <a:rPr lang="de-DE" dirty="0"/>
              <a:t>Einstieg in das Thema: Was bedeutet „in Bewegung sein“ </a:t>
            </a:r>
            <a:r>
              <a:rPr lang="de-DE" dirty="0" err="1"/>
              <a:t>für</a:t>
            </a:r>
            <a:r>
              <a:rPr lang="de-DE" dirty="0"/>
              <a:t> mich?</a:t>
            </a:r>
          </a:p>
          <a:p>
            <a:pPr lvl="1">
              <a:spcAft>
                <a:spcPts val="0"/>
              </a:spcAft>
            </a:pPr>
            <a:r>
              <a:rPr lang="de-DE" dirty="0"/>
              <a:t>Physiologische Veränderungen im Alter &amp; Effekte von Bewegung</a:t>
            </a:r>
          </a:p>
          <a:p>
            <a:pPr lvl="1">
              <a:spcAft>
                <a:spcPts val="0"/>
              </a:spcAft>
            </a:pPr>
            <a:r>
              <a:rPr lang="de-DE" dirty="0"/>
              <a:t>Theoretischer Hintergrund</a:t>
            </a:r>
          </a:p>
          <a:p>
            <a:pPr lvl="1">
              <a:spcAft>
                <a:spcPts val="0"/>
              </a:spcAft>
            </a:pPr>
            <a:r>
              <a:rPr lang="de-DE" dirty="0"/>
              <a:t>Vorstellung des Konzepts „Spaziergehgruppe“</a:t>
            </a:r>
          </a:p>
          <a:p>
            <a:pPr lvl="1">
              <a:spcAft>
                <a:spcPts val="0"/>
              </a:spcAft>
            </a:pPr>
            <a:r>
              <a:rPr lang="de-DE" dirty="0"/>
              <a:t>Herausforderungen und inhaltliche Ausgestaltung</a:t>
            </a:r>
          </a:p>
          <a:p>
            <a:pPr lvl="1">
              <a:spcAft>
                <a:spcPts val="0"/>
              </a:spcAft>
            </a:pPr>
            <a:r>
              <a:rPr lang="de-DE" dirty="0"/>
              <a:t>Organisatorisches</a:t>
            </a:r>
          </a:p>
          <a:p>
            <a:pPr lvl="1">
              <a:spcAft>
                <a:spcPts val="0"/>
              </a:spcAft>
            </a:pPr>
            <a:r>
              <a:rPr lang="de-DE" dirty="0"/>
              <a:t>Praxisbeispiel – Demenzdorf </a:t>
            </a:r>
            <a:r>
              <a:rPr lang="de-DE" dirty="0" err="1"/>
              <a:t>Tönebön</a:t>
            </a:r>
            <a:r>
              <a:rPr lang="de-DE" dirty="0"/>
              <a:t> am See</a:t>
            </a:r>
          </a:p>
          <a:p>
            <a:pPr lvl="1">
              <a:spcAft>
                <a:spcPts val="0"/>
              </a:spcAft>
            </a:pPr>
            <a:r>
              <a:rPr lang="de-DE" dirty="0"/>
              <a:t>Klärung offener Fragen</a:t>
            </a:r>
          </a:p>
        </p:txBody>
      </p:sp>
    </p:spTree>
    <p:extLst>
      <p:ext uri="{BB962C8B-B14F-4D97-AF65-F5344CB8AC3E}">
        <p14:creationId xmlns:p14="http://schemas.microsoft.com/office/powerpoint/2010/main" val="33436635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49DA62-C21D-9248-9AA4-4483642F1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Vorstellung des Konzepts – </a:t>
            </a:r>
            <a:br>
              <a:rPr lang="de-DE" dirty="0"/>
            </a:br>
            <a:r>
              <a:rPr lang="de-DE" dirty="0"/>
              <a:t>Nutzung vorhandener Strukturen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E624A87-2902-4C4A-8680-FA76AD65D3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FBA29A-664E-C549-AF14-19305CC99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4C6F433-5342-2A46-9336-8A89883EE1C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100" y="2573338"/>
            <a:ext cx="10172700" cy="3529012"/>
          </a:xfrm>
        </p:spPr>
        <p:txBody>
          <a:bodyPr/>
          <a:lstStyle/>
          <a:p>
            <a:pPr lvl="1"/>
            <a:r>
              <a:rPr lang="de-DE" dirty="0"/>
              <a:t>Ressourcenschonung, d. h. auf bestehende Strukturen in oder um die Einrichtung </a:t>
            </a:r>
            <a:r>
              <a:rPr lang="de-DE" dirty="0" err="1"/>
              <a:t>zurückgreifen</a:t>
            </a:r>
            <a:endParaRPr lang="de-DE" dirty="0"/>
          </a:p>
          <a:p>
            <a:pPr lvl="2"/>
            <a:r>
              <a:rPr lang="de-DE" dirty="0"/>
              <a:t>Quartiersarbeit: bestehende Verbände, Vereine oder Seniorentreffpunkte für eine Kooperation kontaktieren und Möglichkeiten ausloten </a:t>
            </a:r>
          </a:p>
          <a:p>
            <a:pPr lvl="1"/>
            <a:r>
              <a:rPr lang="de-DE" dirty="0"/>
              <a:t>Angebot der Spaziergehgruppe: ehrenamtliche Sporttrainer/-innen, Übungsleiter/-innen oder Mitglieder von Seniorenverbänden gewinnen, um das Angebot zu begleiten oder beispielsweise </a:t>
            </a:r>
            <a:r>
              <a:rPr lang="de-DE" dirty="0" err="1"/>
              <a:t>für</a:t>
            </a:r>
            <a:r>
              <a:rPr lang="de-DE" dirty="0"/>
              <a:t> das Quartier auszuweiten</a:t>
            </a:r>
          </a:p>
          <a:p>
            <a:pPr lvl="1"/>
            <a:r>
              <a:rPr lang="de-DE" dirty="0"/>
              <a:t>In der Umgebung wohnende Senioreninnen/Senioren können ebenfalls am Spaziergehangebot teilnehmen, sich gegenseitig </a:t>
            </a:r>
            <a:r>
              <a:rPr lang="de-DE" dirty="0" err="1"/>
              <a:t>unterstützen</a:t>
            </a:r>
            <a:r>
              <a:rPr lang="de-DE" dirty="0"/>
              <a:t> und in Kontakt treten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17726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4F81671-6F1F-A443-BEDD-16BC4682BF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1A3DCC9-3DE0-4B4C-8D63-EC668D9FAF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4DF53EF-E01D-E646-8D56-EAAD5E2CE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Ziele der Maßnahme „Spaziergehgruppe“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B55FFEB-449F-A14B-8F8A-5F66F3C4874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Aktivitätssteigerung im Alltag</a:t>
            </a:r>
          </a:p>
          <a:p>
            <a:pPr lvl="1"/>
            <a:r>
              <a:rPr lang="de-DE" dirty="0"/>
              <a:t>Positiver Einfluss auf die physische Gesundheit</a:t>
            </a:r>
          </a:p>
          <a:p>
            <a:pPr lvl="1"/>
            <a:r>
              <a:rPr lang="de-DE" dirty="0"/>
              <a:t>Steigerung des Wohlbefindens</a:t>
            </a:r>
          </a:p>
          <a:p>
            <a:pPr lvl="1"/>
            <a:r>
              <a:rPr lang="de-DE" dirty="0"/>
              <a:t>Steigerung der sozialen Interaktion</a:t>
            </a:r>
          </a:p>
          <a:p>
            <a:pPr lvl="1"/>
            <a:r>
              <a:rPr lang="de-DE" dirty="0"/>
              <a:t>Prävention von herausforderndem Verhalten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5733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591C006-EF87-3D45-B2A4-CB2D8AD623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9257FF5-E2FD-F24C-B374-606E14DDC1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D47CC47-99CF-4441-97C0-74B55AE16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Organisatorisches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FFFB25B-9323-554C-9452-165FE7E76D3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Wie kann das Spaziergehangebot bei Ihnen vor Ort umgesetzt werden?</a:t>
            </a:r>
          </a:p>
          <a:p>
            <a:pPr lvl="1"/>
            <a:r>
              <a:rPr lang="de-DE" dirty="0"/>
              <a:t>Welche Bewohner/-innen könnten teilnehmen?</a:t>
            </a:r>
          </a:p>
          <a:p>
            <a:pPr lvl="1"/>
            <a:r>
              <a:rPr lang="de-DE" dirty="0"/>
              <a:t>Wann und wie häufig kann das Angebot stattfinden?</a:t>
            </a:r>
          </a:p>
          <a:p>
            <a:pPr lvl="1"/>
            <a:r>
              <a:rPr lang="de-DE" dirty="0"/>
              <a:t>Wie können Bewohner/-innen motiviert werden?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28683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CA84915-119F-C54E-A247-88CB9211AE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E5DF67-18B2-D84D-BABB-37BD751DB6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E7DC93B-AC07-D24F-9853-183086043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/>
              <a:t>Praxisbeispiel – Demenzdorf Tönebön am See</a:t>
            </a:r>
            <a:endParaRPr lang="de-DE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EBB6D1C7-B596-DF48-8FAA-7D1D8AA66D2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37707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71F55-7E76-F34F-9C0B-F026A2383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/>
              <a:t>Demenzdorf Tönebön am See – </a:t>
            </a:r>
            <a:br>
              <a:rPr lang="de-DE"/>
            </a:br>
            <a:r>
              <a:rPr lang="de-DE"/>
              <a:t>Interview mit Ergotherapeutin Fr. Sassenberg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E4C3F41-08C1-DB4E-B800-6A0FC442C3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E62968-23D3-194A-9683-91B945014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4544070-31BC-8D46-9930-75B3200E665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</p:spPr>
        <p:txBody>
          <a:bodyPr/>
          <a:lstStyle/>
          <a:p>
            <a:pPr marL="806400" lvl="1" indent="-457200">
              <a:spcAft>
                <a:spcPts val="300"/>
              </a:spcAft>
              <a:buFont typeface="+mj-lt"/>
              <a:buAutoNum type="arabicPeriod"/>
            </a:pPr>
            <a:r>
              <a:rPr lang="de-DE" dirty="0"/>
              <a:t>Was sind wichtige Erfolgsfaktoren </a:t>
            </a:r>
            <a:r>
              <a:rPr lang="de-DE" dirty="0" err="1"/>
              <a:t>für</a:t>
            </a:r>
            <a:r>
              <a:rPr lang="de-DE" dirty="0"/>
              <a:t> das </a:t>
            </a:r>
            <a:r>
              <a:rPr lang="de-DE" dirty="0" err="1"/>
              <a:t>Durchführen</a:t>
            </a:r>
            <a:r>
              <a:rPr lang="de-DE" dirty="0"/>
              <a:t> einer Spaziergehgruppe?</a:t>
            </a:r>
          </a:p>
          <a:p>
            <a:pPr lvl="2">
              <a:spcAft>
                <a:spcPts val="300"/>
              </a:spcAft>
            </a:pPr>
            <a:r>
              <a:rPr lang="de-DE" dirty="0"/>
              <a:t>Kleingruppe von Bewohner/-innen</a:t>
            </a:r>
          </a:p>
          <a:p>
            <a:pPr lvl="2">
              <a:spcAft>
                <a:spcPts val="300"/>
              </a:spcAft>
            </a:pPr>
            <a:r>
              <a:rPr lang="de-DE" dirty="0"/>
              <a:t>Fitnessgrad und Ausdauer der Bewohner/-innen sollten relativ ähnlich sein, um Aufsicht gewährleisten zu können</a:t>
            </a:r>
          </a:p>
          <a:p>
            <a:pPr lvl="2">
              <a:spcAft>
                <a:spcPts val="300"/>
              </a:spcAft>
            </a:pPr>
            <a:r>
              <a:rPr lang="de-DE" dirty="0"/>
              <a:t>2-3 Beschäftigte zur Begleitung</a:t>
            </a:r>
          </a:p>
          <a:p>
            <a:pPr lvl="2">
              <a:spcAft>
                <a:spcPts val="300"/>
              </a:spcAft>
            </a:pPr>
            <a:r>
              <a:rPr lang="de-DE" dirty="0"/>
              <a:t>Der Weg muss für die Bewohner/-innen bekannt sein</a:t>
            </a:r>
          </a:p>
          <a:p>
            <a:pPr lvl="2">
              <a:spcAft>
                <a:spcPts val="300"/>
              </a:spcAft>
            </a:pPr>
            <a:r>
              <a:rPr lang="de-DE" dirty="0"/>
              <a:t>Rucksack mit Getränken und Versorgungsmaterial (Einlagen, </a:t>
            </a:r>
            <a:r>
              <a:rPr lang="de-DE" dirty="0" err="1"/>
              <a:t>Müllbeutel</a:t>
            </a:r>
            <a:r>
              <a:rPr lang="de-DE" dirty="0"/>
              <a:t>) mitnehmen</a:t>
            </a:r>
          </a:p>
          <a:p>
            <a:pPr lvl="2">
              <a:spcAft>
                <a:spcPts val="300"/>
              </a:spcAft>
            </a:pPr>
            <a:r>
              <a:rPr lang="de-DE" dirty="0"/>
              <a:t>Vorheriges Abmelden im Wohnbereich durch Beschäftigte</a:t>
            </a:r>
          </a:p>
          <a:p>
            <a:pPr lvl="2">
              <a:spcAft>
                <a:spcPts val="300"/>
              </a:spcAft>
            </a:pPr>
            <a:r>
              <a:rPr lang="de-DE" dirty="0"/>
              <a:t>Es sollte immer kommuniziert werden, was man gerade macht</a:t>
            </a:r>
          </a:p>
          <a:p>
            <a:pPr lvl="2">
              <a:spcAft>
                <a:spcPts val="300"/>
              </a:spcAft>
            </a:pPr>
            <a:r>
              <a:rPr lang="de-DE" dirty="0"/>
              <a:t>Handy mitnehmen</a:t>
            </a:r>
          </a:p>
          <a:p>
            <a:pPr lvl="1">
              <a:spcAft>
                <a:spcPts val="300"/>
              </a:spcAf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43893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71F55-7E76-F34F-9C0B-F026A2383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/>
              <a:t>Demenzdorf Tönebön am See – </a:t>
            </a:r>
            <a:br>
              <a:rPr lang="de-DE"/>
            </a:br>
            <a:r>
              <a:rPr lang="de-DE"/>
              <a:t>Interview mit Ergotherapeutin Fr. Sassenberg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E4C3F41-08C1-DB4E-B800-6A0FC442C3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E62968-23D3-194A-9683-91B945014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35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4544070-31BC-8D46-9930-75B3200E665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</p:spPr>
        <p:txBody>
          <a:bodyPr/>
          <a:lstStyle/>
          <a:p>
            <a:pPr marL="806400" lvl="1" indent="-457200">
              <a:buFont typeface="+mj-lt"/>
              <a:buAutoNum type="arabicPeriod" startAt="2"/>
            </a:pPr>
            <a:r>
              <a:rPr lang="de-DE" dirty="0"/>
              <a:t>Welche Besonderheiten ergeben sich im Umgang mit Alzheimererkrankten?</a:t>
            </a:r>
          </a:p>
          <a:p>
            <a:pPr lvl="2"/>
            <a:r>
              <a:rPr lang="de-DE" dirty="0"/>
              <a:t>Die Begleitperson kann Bewohner/-innen, mit Weglauftendenzen, begleiten und hat die Möglichkeit, in der Einrichtung anzurufen, um jederzeit einen notwendig werdenden Rücktransport sicherstellen zu können</a:t>
            </a:r>
          </a:p>
          <a:p>
            <a:pPr lvl="2"/>
            <a:r>
              <a:rPr lang="de-DE" dirty="0" err="1"/>
              <a:t>Durchführendes</a:t>
            </a:r>
            <a:r>
              <a:rPr lang="de-DE" dirty="0"/>
              <a:t> Personal muss selber ein gutes </a:t>
            </a:r>
            <a:r>
              <a:rPr lang="de-DE" dirty="0" err="1"/>
              <a:t>Gefühl</a:t>
            </a:r>
            <a:r>
              <a:rPr lang="de-DE" dirty="0"/>
              <a:t> beim Umsetzen haben – </a:t>
            </a:r>
            <a:br>
              <a:rPr lang="de-DE" dirty="0"/>
            </a:br>
            <a:r>
              <a:rPr lang="de-DE" dirty="0"/>
              <a:t>die Bewohner/-innen merken ansonsten die innere Anspannung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48767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71F55-7E76-F34F-9C0B-F026A2383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/>
              <a:t>Demenzdorf Tönebön am See – </a:t>
            </a:r>
            <a:br>
              <a:rPr lang="de-DE"/>
            </a:br>
            <a:r>
              <a:rPr lang="de-DE"/>
              <a:t>Interview mit Ergotherapeutin Fr. Sassenberg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E4C3F41-08C1-DB4E-B800-6A0FC442C3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E62968-23D3-194A-9683-91B945014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36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4544070-31BC-8D46-9930-75B3200E665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</p:spPr>
        <p:txBody>
          <a:bodyPr/>
          <a:lstStyle/>
          <a:p>
            <a:pPr marL="806400" lvl="1" indent="-457200">
              <a:buFont typeface="+mj-lt"/>
              <a:buAutoNum type="arabicPeriod" startAt="3"/>
            </a:pPr>
            <a:r>
              <a:rPr lang="de-DE" dirty="0"/>
              <a:t>Wie muss der Spaziergang gestaltet werden?</a:t>
            </a:r>
          </a:p>
          <a:p>
            <a:pPr lvl="2"/>
            <a:r>
              <a:rPr lang="de-DE" dirty="0"/>
              <a:t>Aufmerksamkeit/Sichtbarkeit für die Bewohner/-innen schaffen: „Da ist jetzt etwas los.“</a:t>
            </a:r>
          </a:p>
          <a:p>
            <a:pPr lvl="2"/>
            <a:r>
              <a:rPr lang="de-DE" dirty="0"/>
              <a:t>Sozialer Dienst, Betreuungskräfte und Praktikanten/-innen </a:t>
            </a:r>
            <a:r>
              <a:rPr lang="de-DE" dirty="0" err="1"/>
              <a:t>führen</a:t>
            </a:r>
            <a:r>
              <a:rPr lang="de-DE" dirty="0"/>
              <a:t> das Angebot durch</a:t>
            </a:r>
          </a:p>
          <a:p>
            <a:pPr lvl="2"/>
            <a:r>
              <a:rPr lang="de-DE" dirty="0"/>
              <a:t>Angehörige </a:t>
            </a:r>
            <a:r>
              <a:rPr lang="de-DE" dirty="0" err="1"/>
              <a:t>dürfen</a:t>
            </a:r>
            <a:r>
              <a:rPr lang="de-DE" dirty="0"/>
              <a:t> immer teilnehmen</a:t>
            </a:r>
          </a:p>
          <a:p>
            <a:pPr lvl="2"/>
            <a:r>
              <a:rPr lang="de-DE" dirty="0"/>
              <a:t>Das Angebot ist als Bestandteil von anderen Angeboten zur körperlichen Aktivität </a:t>
            </a:r>
            <a:br>
              <a:rPr lang="de-DE" dirty="0"/>
            </a:br>
            <a:r>
              <a:rPr lang="de-DE" dirty="0"/>
              <a:t>zu verstehen</a:t>
            </a:r>
          </a:p>
          <a:p>
            <a:pPr lvl="2"/>
            <a:r>
              <a:rPr lang="de-DE" dirty="0"/>
              <a:t>Die Streckenlänge wird entsprechend der Gruppe angepasst und variiert von 500 Metern bis zu einer halben Stunde</a:t>
            </a:r>
          </a:p>
          <a:p>
            <a:pPr lvl="2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2958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71F55-7E76-F34F-9C0B-F026A2383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/>
              <a:t>Demenzdorf Tönebön am See – </a:t>
            </a:r>
            <a:br>
              <a:rPr lang="de-DE"/>
            </a:br>
            <a:r>
              <a:rPr lang="de-DE"/>
              <a:t>Interview mit Ergotherapeutin Fr. Sassenberg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E4C3F41-08C1-DB4E-B800-6A0FC442C3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E62968-23D3-194A-9683-91B945014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37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4544070-31BC-8D46-9930-75B3200E665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</p:spPr>
        <p:txBody>
          <a:bodyPr/>
          <a:lstStyle/>
          <a:p>
            <a:pPr marL="806400" lvl="1" indent="-457200">
              <a:buFont typeface="+mj-lt"/>
              <a:buAutoNum type="arabicPeriod" startAt="4"/>
            </a:pPr>
            <a:r>
              <a:rPr lang="de-DE" dirty="0"/>
              <a:t>Was kann motivieren?</a:t>
            </a:r>
          </a:p>
          <a:p>
            <a:pPr lvl="2"/>
            <a:r>
              <a:rPr lang="de-DE" dirty="0"/>
              <a:t>Wanderpausen einlegen</a:t>
            </a:r>
          </a:p>
          <a:p>
            <a:pPr lvl="2"/>
            <a:r>
              <a:rPr lang="de-DE" dirty="0"/>
              <a:t>Brotzeit/Leckereien für die Pause</a:t>
            </a:r>
          </a:p>
          <a:p>
            <a:pPr lvl="2"/>
            <a:r>
              <a:rPr lang="de-DE" dirty="0"/>
              <a:t>ggf. Sing- und Klatschspiele während der Pause</a:t>
            </a:r>
          </a:p>
        </p:txBody>
      </p:sp>
    </p:spTree>
    <p:extLst>
      <p:ext uri="{BB962C8B-B14F-4D97-AF65-F5344CB8AC3E}">
        <p14:creationId xmlns:p14="http://schemas.microsoft.com/office/powerpoint/2010/main" val="9822602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71F55-7E76-F34F-9C0B-F026A2383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/>
              <a:t>Demenzdorf Tönebön am See – </a:t>
            </a:r>
            <a:br>
              <a:rPr lang="de-DE"/>
            </a:br>
            <a:r>
              <a:rPr lang="de-DE"/>
              <a:t>Interview mit Ergotherapeutin Fr. Sassenberg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E4C3F41-08C1-DB4E-B800-6A0FC442C3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E62968-23D3-194A-9683-91B945014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38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4544070-31BC-8D46-9930-75B3200E665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</p:spPr>
        <p:txBody>
          <a:bodyPr/>
          <a:lstStyle/>
          <a:p>
            <a:pPr marL="806400" lvl="1" indent="-457200">
              <a:buFont typeface="+mj-lt"/>
              <a:buAutoNum type="arabicPeriod" startAt="5"/>
            </a:pPr>
            <a:r>
              <a:rPr lang="de-DE" dirty="0"/>
              <a:t>Welche Barrieren sehen Sie in Bezug auf die Umsetzung?</a:t>
            </a:r>
          </a:p>
          <a:p>
            <a:pPr lvl="2"/>
            <a:r>
              <a:rPr lang="de-DE" dirty="0"/>
              <a:t>Geringer </a:t>
            </a:r>
            <a:r>
              <a:rPr lang="de-DE" dirty="0" err="1"/>
              <a:t>Personalschlüssel</a:t>
            </a:r>
            <a:endParaRPr lang="de-DE" dirty="0"/>
          </a:p>
          <a:p>
            <a:pPr lvl="2"/>
            <a:r>
              <a:rPr lang="de-DE" dirty="0"/>
              <a:t>Toilettengänge unterwegs – „Die Situation muss man als Mitarbeiter/-in </a:t>
            </a:r>
            <a:br>
              <a:rPr lang="de-DE" dirty="0"/>
            </a:br>
            <a:r>
              <a:rPr lang="de-DE" dirty="0"/>
              <a:t>aushalten können“</a:t>
            </a:r>
          </a:p>
          <a:p>
            <a:pPr lvl="2"/>
            <a:r>
              <a:rPr lang="de-DE" dirty="0"/>
              <a:t>Verkehr und Geräusche stellen viele </a:t>
            </a:r>
            <a:r>
              <a:rPr lang="de-DE" dirty="0" err="1"/>
              <a:t>Sinneseindrücke</a:t>
            </a:r>
            <a:r>
              <a:rPr lang="de-DE" dirty="0"/>
              <a:t> dar</a:t>
            </a:r>
          </a:p>
          <a:p>
            <a:pPr lvl="2"/>
            <a:r>
              <a:rPr lang="de-DE" dirty="0"/>
              <a:t>Bewohner/-innen, die im Garten sehr viel spazieren gehen, </a:t>
            </a:r>
            <a:r>
              <a:rPr lang="de-DE" dirty="0" err="1"/>
              <a:t>ermüden</a:t>
            </a:r>
            <a:r>
              <a:rPr lang="de-DE" dirty="0"/>
              <a:t> erfahrungsgemäß sehr schnell, da sie außerhalb des Gartens viele neue </a:t>
            </a:r>
            <a:r>
              <a:rPr lang="de-DE" dirty="0" err="1"/>
              <a:t>Sinneseindrücke</a:t>
            </a:r>
            <a:r>
              <a:rPr lang="de-DE" dirty="0"/>
              <a:t> erleben</a:t>
            </a:r>
          </a:p>
        </p:txBody>
      </p:sp>
    </p:spTree>
    <p:extLst>
      <p:ext uri="{BB962C8B-B14F-4D97-AF65-F5344CB8AC3E}">
        <p14:creationId xmlns:p14="http://schemas.microsoft.com/office/powerpoint/2010/main" val="449082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71F55-7E76-F34F-9C0B-F026A2383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/>
              <a:t>Demenzdorf Tönebön am See – </a:t>
            </a:r>
            <a:br>
              <a:rPr lang="de-DE"/>
            </a:br>
            <a:r>
              <a:rPr lang="de-DE"/>
              <a:t>Interview mit Ergotherapeutin Fr. Sassenberg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E4C3F41-08C1-DB4E-B800-6A0FC442C3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E62968-23D3-194A-9683-91B945014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39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4544070-31BC-8D46-9930-75B3200E665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8" y="2451418"/>
            <a:ext cx="10172701" cy="3529012"/>
          </a:xfrm>
        </p:spPr>
        <p:txBody>
          <a:bodyPr/>
          <a:lstStyle/>
          <a:p>
            <a:pPr marL="806400" lvl="1" indent="-457200">
              <a:buFont typeface="+mj-lt"/>
              <a:buAutoNum type="arabicPeriod" startAt="6"/>
            </a:pPr>
            <a:r>
              <a:rPr lang="de-DE" dirty="0"/>
              <a:t>Auf welche Veränderungen bei den Teilnehmer/-innen zielt der Spaziergang Ihrer Erfahrung nach ab? Was genau kann damit erreicht werden?</a:t>
            </a:r>
          </a:p>
          <a:p>
            <a:pPr lvl="2">
              <a:spcBef>
                <a:spcPts val="100"/>
              </a:spcBef>
              <a:spcAft>
                <a:spcPts val="200"/>
              </a:spcAft>
            </a:pPr>
            <a:r>
              <a:rPr lang="de-DE" dirty="0"/>
              <a:t>„Den Blick mal wieder in die Ferne zu richten“</a:t>
            </a:r>
          </a:p>
          <a:p>
            <a:pPr lvl="2">
              <a:spcBef>
                <a:spcPts val="100"/>
              </a:spcBef>
              <a:spcAft>
                <a:spcPts val="200"/>
              </a:spcAft>
            </a:pPr>
            <a:r>
              <a:rPr lang="de-DE" dirty="0"/>
              <a:t>Steigerung des Wohlbefindens</a:t>
            </a:r>
          </a:p>
          <a:p>
            <a:pPr lvl="2">
              <a:spcBef>
                <a:spcPts val="100"/>
              </a:spcBef>
              <a:spcAft>
                <a:spcPts val="200"/>
              </a:spcAft>
            </a:pPr>
            <a:r>
              <a:rPr lang="de-DE" dirty="0"/>
              <a:t>Gleichzeitige Möglichkeit </a:t>
            </a:r>
            <a:r>
              <a:rPr lang="de-DE" dirty="0" err="1"/>
              <a:t>für</a:t>
            </a:r>
            <a:r>
              <a:rPr lang="de-DE" dirty="0"/>
              <a:t> </a:t>
            </a:r>
            <a:r>
              <a:rPr lang="de-DE" dirty="0" err="1"/>
              <a:t>Biografiearbeit</a:t>
            </a:r>
            <a:r>
              <a:rPr lang="de-DE" dirty="0"/>
              <a:t> z. B. Lieblingsblumen</a:t>
            </a:r>
          </a:p>
          <a:p>
            <a:pPr lvl="2">
              <a:spcBef>
                <a:spcPts val="100"/>
              </a:spcBef>
              <a:spcAft>
                <a:spcPts val="200"/>
              </a:spcAft>
            </a:pPr>
            <a:r>
              <a:rPr lang="de-DE" dirty="0"/>
              <a:t>Förderung von:</a:t>
            </a:r>
          </a:p>
          <a:p>
            <a:pPr lvl="4"/>
            <a:r>
              <a:rPr lang="de-DE" dirty="0"/>
              <a:t>Lebensfreude</a:t>
            </a:r>
          </a:p>
          <a:p>
            <a:pPr lvl="4"/>
            <a:r>
              <a:rPr lang="de-DE" dirty="0"/>
              <a:t>Jahreszeitlicher Orientierung</a:t>
            </a:r>
          </a:p>
          <a:p>
            <a:pPr lvl="4"/>
            <a:r>
              <a:rPr lang="de-DE" dirty="0"/>
              <a:t>Selbstständigkeit</a:t>
            </a:r>
          </a:p>
          <a:p>
            <a:pPr lvl="4"/>
            <a:r>
              <a:rPr lang="de-DE" dirty="0"/>
              <a:t>Selbstwirksamkeit</a:t>
            </a:r>
          </a:p>
          <a:p>
            <a:pPr lvl="4"/>
            <a:r>
              <a:rPr lang="de-DE" dirty="0"/>
              <a:t>Kommunikation</a:t>
            </a:r>
          </a:p>
          <a:p>
            <a:pPr lvl="4"/>
            <a:r>
              <a:rPr lang="de-DE" dirty="0"/>
              <a:t>Tag/Nacht Rhythmus</a:t>
            </a:r>
          </a:p>
        </p:txBody>
      </p:sp>
    </p:spTree>
    <p:extLst>
      <p:ext uri="{BB962C8B-B14F-4D97-AF65-F5344CB8AC3E}">
        <p14:creationId xmlns:p14="http://schemas.microsoft.com/office/powerpoint/2010/main" val="4179464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A8828B8-5034-4545-915F-BA3A57B4C1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3824DA5-B45E-AD47-AF37-B10FEECD4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4BE5A3B-1871-8B46-B3F1-CD2F66137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Grundlage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E655232-41AA-4043-B6F2-774AFC42900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Verbesserung der Lebensbedingungen der Bewohner/-innen</a:t>
            </a:r>
          </a:p>
          <a:p>
            <a:pPr lvl="2"/>
            <a:r>
              <a:rPr lang="de-DE" dirty="0"/>
              <a:t>Psychosoziale Gesundheit</a:t>
            </a:r>
          </a:p>
          <a:p>
            <a:pPr lvl="2"/>
            <a:r>
              <a:rPr lang="de-DE" b="1" dirty="0">
                <a:solidFill>
                  <a:schemeClr val="accent1"/>
                </a:solidFill>
              </a:rPr>
              <a:t>Körperliche Aktivität</a:t>
            </a:r>
          </a:p>
          <a:p>
            <a:pPr lvl="2"/>
            <a:r>
              <a:rPr lang="de-DE" dirty="0"/>
              <a:t>Kognitive Ressourcen</a:t>
            </a:r>
          </a:p>
          <a:p>
            <a:pPr lvl="2"/>
            <a:r>
              <a:rPr lang="de-DE" dirty="0"/>
              <a:t>Gewaltprävention</a:t>
            </a:r>
          </a:p>
          <a:p>
            <a:pPr lvl="1"/>
            <a:r>
              <a:rPr lang="de-DE" dirty="0"/>
              <a:t>Entwicklung von Maßnahmen/Interventionen und Ausbildung </a:t>
            </a:r>
            <a:br>
              <a:rPr lang="de-DE" dirty="0"/>
            </a:br>
            <a:r>
              <a:rPr lang="de-DE" dirty="0"/>
              <a:t>von Multiplikatoren</a:t>
            </a:r>
          </a:p>
          <a:p>
            <a:pPr lvl="1"/>
            <a:r>
              <a:rPr lang="de-DE" dirty="0"/>
              <a:t>Förderung von Bewegung mit dem besonderen Fokus </a:t>
            </a:r>
            <a:br>
              <a:rPr lang="de-DE" dirty="0"/>
            </a:br>
            <a:r>
              <a:rPr lang="de-DE" dirty="0"/>
              <a:t>auf das Spazierengehen</a:t>
            </a:r>
          </a:p>
        </p:txBody>
      </p:sp>
    </p:spTree>
    <p:extLst>
      <p:ext uri="{BB962C8B-B14F-4D97-AF65-F5344CB8AC3E}">
        <p14:creationId xmlns:p14="http://schemas.microsoft.com/office/powerpoint/2010/main" val="32102259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71F55-7E76-F34F-9C0B-F026A2383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/>
              <a:t>Demenzdorf Tönebön am See – </a:t>
            </a:r>
            <a:br>
              <a:rPr lang="de-DE"/>
            </a:br>
            <a:r>
              <a:rPr lang="de-DE"/>
              <a:t>Interview mit Ergotherapeutin Fr. Sassenberg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E4C3F41-08C1-DB4E-B800-6A0FC442C3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E62968-23D3-194A-9683-91B945014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40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4544070-31BC-8D46-9930-75B3200E665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</p:spPr>
        <p:txBody>
          <a:bodyPr/>
          <a:lstStyle/>
          <a:p>
            <a:pPr marL="806400" lvl="1" indent="-457200">
              <a:buFont typeface="+mj-lt"/>
              <a:buAutoNum type="arabicPeriod" startAt="7"/>
            </a:pPr>
            <a:r>
              <a:rPr lang="de-DE" dirty="0"/>
              <a:t>Was </a:t>
            </a:r>
            <a:r>
              <a:rPr lang="de-DE" dirty="0" err="1"/>
              <a:t>würden</a:t>
            </a:r>
            <a:r>
              <a:rPr lang="de-DE" dirty="0"/>
              <a:t> Sie aus Ihrer Erfahrung heraus sagen, welche Indikatoren/Merkmale/Verhaltensweisen eignen sich hier am besten zur </a:t>
            </a:r>
            <a:r>
              <a:rPr lang="de-DE" dirty="0" err="1"/>
              <a:t>Prüfung</a:t>
            </a:r>
            <a:r>
              <a:rPr lang="de-DE" dirty="0"/>
              <a:t> der Wirksamkeit der Spaziergehgruppe?</a:t>
            </a:r>
          </a:p>
          <a:p>
            <a:pPr lvl="2"/>
            <a:r>
              <a:rPr lang="de-DE" dirty="0"/>
              <a:t>Mögliche Indikatoren</a:t>
            </a:r>
          </a:p>
          <a:p>
            <a:pPr lvl="4"/>
            <a:r>
              <a:rPr lang="de-DE" dirty="0"/>
              <a:t>Motorische Unruhe – „im Nachgang ruhiger“</a:t>
            </a:r>
          </a:p>
          <a:p>
            <a:pPr lvl="4"/>
            <a:r>
              <a:rPr lang="de-DE" dirty="0"/>
              <a:t>Tag-Nacht-Rhythmus ausgeglichener</a:t>
            </a:r>
          </a:p>
          <a:p>
            <a:pPr lvl="4"/>
            <a:r>
              <a:rPr lang="de-DE" dirty="0"/>
              <a:t>Beweglichkeit/Gangsicherheit/Sturzrisiko minimiert</a:t>
            </a:r>
          </a:p>
          <a:p>
            <a:pPr lvl="4"/>
            <a:r>
              <a:rPr lang="de-DE" dirty="0"/>
              <a:t>Eigeninitiative</a:t>
            </a:r>
          </a:p>
        </p:txBody>
      </p:sp>
    </p:spTree>
    <p:extLst>
      <p:ext uri="{BB962C8B-B14F-4D97-AF65-F5344CB8AC3E}">
        <p14:creationId xmlns:p14="http://schemas.microsoft.com/office/powerpoint/2010/main" val="17242443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2BBF899-6DD3-8746-B8F9-69E4C810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223C002-4950-A448-9491-E6C217782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FABD9D7-7949-4941-8AA6-1F23DB37D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 err="1"/>
              <a:t>To</a:t>
            </a:r>
            <a:r>
              <a:rPr lang="de-DE" dirty="0"/>
              <a:t>-do-Liste bis zur ersten Umsetzung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DBF89677-868E-CC41-BCCA-351FD42234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Wer </a:t>
            </a:r>
            <a:r>
              <a:rPr lang="de-DE" dirty="0" err="1"/>
              <a:t>kümmert</a:t>
            </a:r>
            <a:r>
              <a:rPr lang="de-DE" dirty="0"/>
              <a:t> sich worum und bis wann?</a:t>
            </a:r>
          </a:p>
        </p:txBody>
      </p:sp>
    </p:spTree>
    <p:extLst>
      <p:ext uri="{BB962C8B-B14F-4D97-AF65-F5344CB8AC3E}">
        <p14:creationId xmlns:p14="http://schemas.microsoft.com/office/powerpoint/2010/main" val="18105056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6FA1F20-C55C-C646-AD89-7152A3244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A22B02D-8993-7D43-B483-13EC17A78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9011960F-F190-E342-8CA7-C733D4EEEC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Fragen?</a:t>
            </a:r>
          </a:p>
        </p:txBody>
      </p:sp>
    </p:spTree>
    <p:extLst>
      <p:ext uri="{BB962C8B-B14F-4D97-AF65-F5344CB8AC3E}">
        <p14:creationId xmlns:p14="http://schemas.microsoft.com/office/powerpoint/2010/main" val="11032738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AA7FBA4-3B9D-534D-A209-38291E18E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266EBF0-D8BA-BB43-B767-AD1CFFB49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43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1FCC31A-8F0D-7240-B483-97007D3601C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Ackermann, A., &amp; Oswald, W.D. (2006). Erhalt und Förderung der Selbstständigkeit bei Pflegeheimbewohnern – Ein Überblick </a:t>
            </a:r>
            <a:r>
              <a:rPr lang="de-DE" dirty="0" err="1"/>
              <a:t>über</a:t>
            </a:r>
            <a:r>
              <a:rPr lang="de-DE" dirty="0"/>
              <a:t> bestehende Ansätze. Zeitschrift </a:t>
            </a:r>
            <a:r>
              <a:rPr lang="de-DE" dirty="0" err="1"/>
              <a:t>für</a:t>
            </a:r>
            <a:r>
              <a:rPr lang="de-DE" dirty="0"/>
              <a:t> </a:t>
            </a:r>
            <a:r>
              <a:rPr lang="de-DE" dirty="0" err="1"/>
              <a:t>Gerontopsychologie</a:t>
            </a:r>
            <a:r>
              <a:rPr lang="de-DE" dirty="0"/>
              <a:t> und -psychiatrie, 19(2), 59-71.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/10.1024/1011-6877.19.2.59</a:t>
            </a:r>
          </a:p>
          <a:p>
            <a:r>
              <a:rPr lang="de-DE" dirty="0" err="1"/>
              <a:t>Chiodo</a:t>
            </a:r>
            <a:r>
              <a:rPr lang="de-DE" dirty="0"/>
              <a:t>, L. K., </a:t>
            </a:r>
            <a:r>
              <a:rPr lang="de-DE" dirty="0" err="1"/>
              <a:t>Gerety</a:t>
            </a:r>
            <a:r>
              <a:rPr lang="de-DE" dirty="0"/>
              <a:t>, M. B., </a:t>
            </a:r>
            <a:r>
              <a:rPr lang="de-DE" dirty="0" err="1"/>
              <a:t>Mulrow</a:t>
            </a:r>
            <a:r>
              <a:rPr lang="de-DE" dirty="0"/>
              <a:t>, C. D., Rhodes, M. C., </a:t>
            </a:r>
            <a:r>
              <a:rPr lang="de-DE" dirty="0" err="1"/>
              <a:t>Tuley</a:t>
            </a:r>
            <a:r>
              <a:rPr lang="de-DE" dirty="0"/>
              <a:t>, M. R., &amp; Rubenstein, L. V. (1992). The </a:t>
            </a:r>
            <a:r>
              <a:rPr lang="de-DE" dirty="0" err="1"/>
              <a:t>impact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therapy</a:t>
            </a:r>
            <a:r>
              <a:rPr lang="de-DE" dirty="0"/>
              <a:t> on </a:t>
            </a:r>
            <a:r>
              <a:rPr lang="de-DE" dirty="0" err="1"/>
              <a:t>nursing</a:t>
            </a:r>
            <a:r>
              <a:rPr lang="de-DE" dirty="0"/>
              <a:t> </a:t>
            </a:r>
            <a:r>
              <a:rPr lang="de-DE" dirty="0" err="1"/>
              <a:t>home</a:t>
            </a:r>
            <a:r>
              <a:rPr lang="de-DE" dirty="0"/>
              <a:t> </a:t>
            </a:r>
            <a:r>
              <a:rPr lang="de-DE" dirty="0" err="1"/>
              <a:t>patient</a:t>
            </a:r>
            <a:r>
              <a:rPr lang="de-DE" dirty="0"/>
              <a:t> </a:t>
            </a:r>
            <a:r>
              <a:rPr lang="de-DE" dirty="0" err="1"/>
              <a:t>outcomes</a:t>
            </a:r>
            <a:r>
              <a:rPr lang="de-DE" dirty="0"/>
              <a:t>.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Therapy</a:t>
            </a:r>
            <a:r>
              <a:rPr lang="de-DE" dirty="0"/>
              <a:t>, 72(3), 168–175.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/10.1093/</a:t>
            </a:r>
            <a:r>
              <a:rPr lang="de-DE" u="sng" dirty="0" err="1">
                <a:solidFill>
                  <a:schemeClr val="accent5"/>
                </a:solidFill>
              </a:rPr>
              <a:t>ptj</a:t>
            </a:r>
            <a:r>
              <a:rPr lang="de-DE" u="sng" dirty="0">
                <a:solidFill>
                  <a:schemeClr val="accent5"/>
                </a:solidFill>
              </a:rPr>
              <a:t>/72.3.168</a:t>
            </a:r>
          </a:p>
          <a:p>
            <a:r>
              <a:rPr lang="de-DE" dirty="0"/>
              <a:t>Chou, C. H., Hwang, C. L., &amp; Wu, Y. T. (2012). </a:t>
            </a: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exercise</a:t>
            </a:r>
            <a:r>
              <a:rPr lang="de-DE" dirty="0"/>
              <a:t> on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, </a:t>
            </a:r>
            <a:r>
              <a:rPr lang="de-DE" dirty="0" err="1"/>
              <a:t>daily</a:t>
            </a:r>
            <a:r>
              <a:rPr lang="de-DE" dirty="0"/>
              <a:t> </a:t>
            </a:r>
            <a:r>
              <a:rPr lang="de-DE" dirty="0" err="1"/>
              <a:t>living</a:t>
            </a:r>
            <a:r>
              <a:rPr lang="de-DE" dirty="0"/>
              <a:t> </a:t>
            </a:r>
            <a:r>
              <a:rPr lang="de-DE" dirty="0" err="1"/>
              <a:t>activities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life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frail</a:t>
            </a:r>
            <a:r>
              <a:rPr lang="de-DE" dirty="0"/>
              <a:t>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: A meta-analysis. Archives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Medicine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Rehabilitation, 93(2), 237–244.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/10.1016/j.apmr.2011.08.042</a:t>
            </a:r>
          </a:p>
          <a:p>
            <a:r>
              <a:rPr lang="de-DE" dirty="0"/>
              <a:t>Chu, C. H., </a:t>
            </a:r>
            <a:r>
              <a:rPr lang="de-DE" dirty="0" err="1"/>
              <a:t>Puts</a:t>
            </a:r>
            <a:r>
              <a:rPr lang="de-DE" dirty="0"/>
              <a:t>, M., Brooks, D., Parry, M., &amp; </a:t>
            </a:r>
            <a:r>
              <a:rPr lang="de-DE" dirty="0" err="1"/>
              <a:t>McGilton</a:t>
            </a:r>
            <a:r>
              <a:rPr lang="de-DE" dirty="0"/>
              <a:t>, K. S. (2018). A </a:t>
            </a:r>
            <a:r>
              <a:rPr lang="de-DE" dirty="0" err="1"/>
              <a:t>feasibility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multifaceted</a:t>
            </a:r>
            <a:r>
              <a:rPr lang="de-DE" dirty="0"/>
              <a:t> </a:t>
            </a:r>
            <a:r>
              <a:rPr lang="de-DE" dirty="0" err="1"/>
              <a:t>walking</a:t>
            </a:r>
            <a:r>
              <a:rPr lang="de-DE" dirty="0"/>
              <a:t> </a:t>
            </a:r>
            <a:r>
              <a:rPr lang="de-DE" dirty="0" err="1"/>
              <a:t>intervention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maintain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functional</a:t>
            </a:r>
            <a:r>
              <a:rPr lang="de-DE" dirty="0"/>
              <a:t> </a:t>
            </a:r>
            <a:r>
              <a:rPr lang="de-DE" dirty="0" err="1"/>
              <a:t>mobility</a:t>
            </a:r>
            <a:r>
              <a:rPr lang="de-DE" dirty="0"/>
              <a:t>, </a:t>
            </a:r>
            <a:r>
              <a:rPr lang="de-DE" dirty="0" err="1"/>
              <a:t>activities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</a:t>
            </a:r>
            <a:r>
              <a:rPr lang="de-DE" dirty="0" err="1"/>
              <a:t>living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life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nursing</a:t>
            </a:r>
            <a:r>
              <a:rPr lang="de-DE" dirty="0"/>
              <a:t> </a:t>
            </a:r>
            <a:r>
              <a:rPr lang="de-DE" dirty="0" err="1"/>
              <a:t>home</a:t>
            </a:r>
            <a:r>
              <a:rPr lang="de-DE" dirty="0"/>
              <a:t> </a:t>
            </a:r>
            <a:r>
              <a:rPr lang="de-DE" dirty="0" err="1"/>
              <a:t>residents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. Rehabilitation </a:t>
            </a:r>
            <a:r>
              <a:rPr lang="de-DE" dirty="0" err="1"/>
              <a:t>nursing</a:t>
            </a:r>
            <a:r>
              <a:rPr lang="de-DE" dirty="0"/>
              <a:t>: The Official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Association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Rehabilitation </a:t>
            </a:r>
            <a:r>
              <a:rPr lang="de-DE" dirty="0" err="1"/>
              <a:t>Nurses</a:t>
            </a:r>
            <a:r>
              <a:rPr lang="de-DE" dirty="0"/>
              <a:t>, 45(4), 204–217.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/10.1097/rnj.0000000000000186</a:t>
            </a:r>
          </a:p>
          <a:p>
            <a:r>
              <a:rPr lang="de-DE" dirty="0" err="1"/>
              <a:t>Cott</a:t>
            </a:r>
            <a:r>
              <a:rPr lang="de-DE" dirty="0"/>
              <a:t>, C. A., Dawson, P., </a:t>
            </a:r>
            <a:r>
              <a:rPr lang="de-DE" dirty="0" err="1"/>
              <a:t>Sidani</a:t>
            </a:r>
            <a:r>
              <a:rPr lang="de-DE" dirty="0"/>
              <a:t>, S., &amp; Wells, D. (2002). The </a:t>
            </a:r>
            <a:r>
              <a:rPr lang="de-DE" dirty="0" err="1"/>
              <a:t>effects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walking</a:t>
            </a:r>
            <a:r>
              <a:rPr lang="de-DE" dirty="0"/>
              <a:t>/</a:t>
            </a:r>
            <a:r>
              <a:rPr lang="de-DE" dirty="0" err="1"/>
              <a:t>talking</a:t>
            </a:r>
            <a:r>
              <a:rPr lang="de-DE" dirty="0"/>
              <a:t> </a:t>
            </a:r>
            <a:r>
              <a:rPr lang="de-DE" dirty="0" err="1"/>
              <a:t>program</a:t>
            </a:r>
            <a:r>
              <a:rPr lang="de-DE" dirty="0"/>
              <a:t> on </a:t>
            </a:r>
            <a:r>
              <a:rPr lang="de-DE" dirty="0" err="1"/>
              <a:t>communication</a:t>
            </a:r>
            <a:r>
              <a:rPr lang="de-DE" dirty="0"/>
              <a:t>, </a:t>
            </a:r>
            <a:r>
              <a:rPr lang="de-DE" dirty="0" err="1"/>
              <a:t>ambulation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functional</a:t>
            </a:r>
            <a:r>
              <a:rPr lang="de-DE" dirty="0"/>
              <a:t> </a:t>
            </a:r>
            <a:r>
              <a:rPr lang="de-DE" dirty="0" err="1"/>
              <a:t>status</a:t>
            </a:r>
            <a:r>
              <a:rPr lang="de-DE" dirty="0"/>
              <a:t> in </a:t>
            </a:r>
            <a:r>
              <a:rPr lang="de-DE" dirty="0" err="1"/>
              <a:t>residents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Alzheimer </a:t>
            </a:r>
            <a:r>
              <a:rPr lang="de-DE" dirty="0" err="1"/>
              <a:t>disease</a:t>
            </a:r>
            <a:r>
              <a:rPr lang="de-DE" dirty="0"/>
              <a:t>. Alzheimer </a:t>
            </a:r>
            <a:r>
              <a:rPr lang="de-DE" dirty="0" err="1"/>
              <a:t>Disease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Associated </a:t>
            </a:r>
            <a:r>
              <a:rPr lang="de-DE" dirty="0" err="1"/>
              <a:t>Disorders</a:t>
            </a:r>
            <a:r>
              <a:rPr lang="de-DE" dirty="0"/>
              <a:t>, 16(2), 81–87.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/10.1097/00002093-200204000-00005</a:t>
            </a:r>
          </a:p>
          <a:p>
            <a:r>
              <a:rPr lang="de-DE" dirty="0" err="1"/>
              <a:t>Geuter</a:t>
            </a:r>
            <a:r>
              <a:rPr lang="de-DE" dirty="0"/>
              <a:t>, G., &amp; </a:t>
            </a:r>
            <a:r>
              <a:rPr lang="de-DE" dirty="0" err="1"/>
              <a:t>Hollederer</a:t>
            </a:r>
            <a:r>
              <a:rPr lang="de-DE" dirty="0"/>
              <a:t>, A. (2012). Handbuch Bewegungsförderung und Gesundheit. Huber.</a:t>
            </a:r>
          </a:p>
          <a:p>
            <a:r>
              <a:rPr lang="de-DE" dirty="0"/>
              <a:t>GKV-Spitzenverband (2020). Leitfaden Prävention – Handlungsfelder und Kriterien nach § 20 Abs. 2 SGB V. </a:t>
            </a:r>
            <a:r>
              <a:rPr lang="de-DE" dirty="0" err="1"/>
              <a:t>Verfügbar</a:t>
            </a:r>
            <a:r>
              <a:rPr lang="de-DE" dirty="0"/>
              <a:t> unter: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www.gkvspitzenverband.de</a:t>
            </a:r>
            <a:r>
              <a:rPr lang="de-DE" u="sng" dirty="0">
                <a:solidFill>
                  <a:schemeClr val="accent5"/>
                </a:solidFill>
              </a:rPr>
              <a:t>/</a:t>
            </a:r>
            <a:r>
              <a:rPr lang="de-DE" u="sng" dirty="0" err="1">
                <a:solidFill>
                  <a:schemeClr val="accent5"/>
                </a:solidFill>
              </a:rPr>
              <a:t>krankenversicherung</a:t>
            </a:r>
            <a:r>
              <a:rPr lang="de-DE" u="sng" dirty="0">
                <a:solidFill>
                  <a:schemeClr val="accent5"/>
                </a:solidFill>
              </a:rPr>
              <a:t>/</a:t>
            </a:r>
            <a:r>
              <a:rPr lang="de-DE" u="sng" dirty="0" err="1">
                <a:solidFill>
                  <a:schemeClr val="accent5"/>
                </a:solidFill>
              </a:rPr>
              <a:t>praevention_selbsthilfe_beratung</a:t>
            </a:r>
            <a:r>
              <a:rPr lang="de-DE" u="sng" dirty="0">
                <a:solidFill>
                  <a:schemeClr val="accent5"/>
                </a:solidFill>
              </a:rPr>
              <a:t>/</a:t>
            </a:r>
            <a:r>
              <a:rPr lang="de-DE" u="sng" dirty="0" err="1">
                <a:solidFill>
                  <a:schemeClr val="accent5"/>
                </a:solidFill>
              </a:rPr>
              <a:t>praevention_und_bgf</a:t>
            </a:r>
            <a:r>
              <a:rPr lang="de-DE" u="sng" dirty="0">
                <a:solidFill>
                  <a:schemeClr val="accent5"/>
                </a:solidFill>
              </a:rPr>
              <a:t>/</a:t>
            </a:r>
            <a:r>
              <a:rPr lang="de-DE" u="sng" dirty="0" err="1">
                <a:solidFill>
                  <a:schemeClr val="accent5"/>
                </a:solidFill>
              </a:rPr>
              <a:t>leitfaden_praevention</a:t>
            </a:r>
            <a:r>
              <a:rPr lang="de-DE" u="sng" dirty="0">
                <a:solidFill>
                  <a:schemeClr val="accent5"/>
                </a:solidFill>
              </a:rPr>
              <a:t>/</a:t>
            </a:r>
            <a:r>
              <a:rPr lang="de-DE" u="sng" dirty="0" err="1">
                <a:solidFill>
                  <a:schemeClr val="accent5"/>
                </a:solidFill>
              </a:rPr>
              <a:t>leitfaden_praevention.jsp</a:t>
            </a:r>
            <a:endParaRPr lang="de-DE" u="sng" dirty="0">
              <a:solidFill>
                <a:schemeClr val="accent5"/>
              </a:solidFill>
            </a:endParaRPr>
          </a:p>
          <a:p>
            <a:r>
              <a:rPr lang="de-DE" dirty="0" err="1"/>
              <a:t>Haarasilta</a:t>
            </a:r>
            <a:r>
              <a:rPr lang="de-DE" dirty="0"/>
              <a:t>, L. M., </a:t>
            </a:r>
            <a:r>
              <a:rPr lang="de-DE" dirty="0" err="1"/>
              <a:t>Marttunen</a:t>
            </a:r>
            <a:r>
              <a:rPr lang="de-DE" dirty="0"/>
              <a:t>, M. J., </a:t>
            </a:r>
            <a:r>
              <a:rPr lang="de-DE" dirty="0" err="1"/>
              <a:t>Kaprio</a:t>
            </a:r>
            <a:r>
              <a:rPr lang="de-DE" dirty="0"/>
              <a:t>, J. A., &amp; </a:t>
            </a:r>
            <a:r>
              <a:rPr lang="de-DE" dirty="0" err="1"/>
              <a:t>Aro</a:t>
            </a:r>
            <a:r>
              <a:rPr lang="de-DE" dirty="0"/>
              <a:t>, H. M. (2004). </a:t>
            </a:r>
            <a:r>
              <a:rPr lang="de-DE" dirty="0" err="1"/>
              <a:t>Correlates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depression</a:t>
            </a:r>
            <a:r>
              <a:rPr lang="de-DE" dirty="0"/>
              <a:t> in a </a:t>
            </a:r>
            <a:r>
              <a:rPr lang="de-DE" dirty="0" err="1"/>
              <a:t>representative</a:t>
            </a:r>
            <a:r>
              <a:rPr lang="de-DE" dirty="0"/>
              <a:t> </a:t>
            </a:r>
            <a:r>
              <a:rPr lang="de-DE" dirty="0" err="1"/>
              <a:t>nationwide</a:t>
            </a:r>
            <a:r>
              <a:rPr lang="de-DE" dirty="0"/>
              <a:t> sample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adolescents</a:t>
            </a:r>
            <a:r>
              <a:rPr lang="de-DE" dirty="0"/>
              <a:t> (15-19 </a:t>
            </a:r>
            <a:r>
              <a:rPr lang="de-DE" dirty="0" err="1"/>
              <a:t>years</a:t>
            </a:r>
            <a:r>
              <a:rPr lang="de-DE" dirty="0"/>
              <a:t>)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young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 (20-24 </a:t>
            </a:r>
            <a:r>
              <a:rPr lang="de-DE" dirty="0" err="1"/>
              <a:t>years</a:t>
            </a:r>
            <a:r>
              <a:rPr lang="de-DE" dirty="0"/>
              <a:t>). European Journal </a:t>
            </a:r>
            <a:r>
              <a:rPr lang="de-DE" dirty="0" err="1"/>
              <a:t>of</a:t>
            </a:r>
            <a:r>
              <a:rPr lang="de-DE" dirty="0"/>
              <a:t> Public </a:t>
            </a:r>
            <a:r>
              <a:rPr lang="de-DE" dirty="0" err="1"/>
              <a:t>Health</a:t>
            </a:r>
            <a:r>
              <a:rPr lang="de-DE" dirty="0"/>
              <a:t>, 14(3), 280–285.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/10.1093/</a:t>
            </a:r>
            <a:r>
              <a:rPr lang="de-DE" u="sng" dirty="0" err="1">
                <a:solidFill>
                  <a:schemeClr val="accent5"/>
                </a:solidFill>
              </a:rPr>
              <a:t>eurpub</a:t>
            </a:r>
            <a:r>
              <a:rPr lang="de-DE" u="sng" dirty="0">
                <a:solidFill>
                  <a:schemeClr val="accent5"/>
                </a:solidFill>
              </a:rPr>
              <a:t>/14.3.280</a:t>
            </a:r>
          </a:p>
          <a:p>
            <a:r>
              <a:rPr lang="de-DE" dirty="0" err="1"/>
              <a:t>Holmberg</a:t>
            </a:r>
            <a:r>
              <a:rPr lang="de-DE" dirty="0"/>
              <a:t>, S. K. (1997). Evaluation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clinical</a:t>
            </a:r>
            <a:r>
              <a:rPr lang="de-DE" dirty="0"/>
              <a:t> </a:t>
            </a:r>
            <a:r>
              <a:rPr lang="de-DE" dirty="0" err="1"/>
              <a:t>intervention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wanderers</a:t>
            </a:r>
            <a:r>
              <a:rPr lang="de-DE" dirty="0"/>
              <a:t> on a </a:t>
            </a:r>
            <a:r>
              <a:rPr lang="de-DE" dirty="0" err="1"/>
              <a:t>geriatric</a:t>
            </a:r>
            <a:r>
              <a:rPr lang="de-DE" dirty="0"/>
              <a:t> </a:t>
            </a:r>
            <a:r>
              <a:rPr lang="de-DE" dirty="0" err="1"/>
              <a:t>nursing</a:t>
            </a:r>
            <a:r>
              <a:rPr lang="de-DE" dirty="0"/>
              <a:t> </a:t>
            </a:r>
            <a:r>
              <a:rPr lang="de-DE" dirty="0" err="1"/>
              <a:t>unit</a:t>
            </a:r>
            <a:r>
              <a:rPr lang="de-DE" dirty="0"/>
              <a:t>. Archives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Psychiatric</a:t>
            </a:r>
            <a:r>
              <a:rPr lang="de-DE" dirty="0"/>
              <a:t> Nursing, 11(1), 21–28. </a:t>
            </a:r>
            <a:br>
              <a:rPr lang="de-DE" dirty="0"/>
            </a:b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/10.1016/s0883-9417(97)80046-5</a:t>
            </a:r>
          </a:p>
          <a:p>
            <a:r>
              <a:rPr lang="de-DE" dirty="0" err="1"/>
              <a:t>Kleina</a:t>
            </a:r>
            <a:r>
              <a:rPr lang="de-DE" dirty="0"/>
              <a:t>, T., Horn, A., &amp; Schaeffer, D. (2016). Interventionen zur Mobilisierung von </a:t>
            </a:r>
            <a:r>
              <a:rPr lang="de-DE" dirty="0" err="1"/>
              <a:t>hochaltrigen</a:t>
            </a:r>
            <a:r>
              <a:rPr lang="de-DE" dirty="0"/>
              <a:t> Bewohner/-innen in stationären Einrichtungen: Entwicklung einer Handreichung zum Theorie-Praxis-Transfer. Zentrum </a:t>
            </a:r>
            <a:r>
              <a:rPr lang="de-DE" dirty="0" err="1"/>
              <a:t>für</a:t>
            </a:r>
            <a:r>
              <a:rPr lang="de-DE" dirty="0"/>
              <a:t> Qualität in der Pflege.</a:t>
            </a:r>
          </a:p>
          <a:p>
            <a:r>
              <a:rPr lang="de-DE" dirty="0" err="1"/>
              <a:t>Littbrand</a:t>
            </a:r>
            <a:r>
              <a:rPr lang="de-DE" dirty="0"/>
              <a:t>, H., </a:t>
            </a:r>
            <a:r>
              <a:rPr lang="de-DE" dirty="0" err="1"/>
              <a:t>Stenvall</a:t>
            </a:r>
            <a:r>
              <a:rPr lang="de-DE" dirty="0"/>
              <a:t>, M., &amp; Rosendahl, E. (2011). </a:t>
            </a:r>
            <a:r>
              <a:rPr lang="de-DE" dirty="0" err="1"/>
              <a:t>Applicability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effects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exercise</a:t>
            </a:r>
            <a:r>
              <a:rPr lang="de-DE" dirty="0"/>
              <a:t> on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cognitive</a:t>
            </a:r>
            <a:r>
              <a:rPr lang="de-DE" dirty="0"/>
              <a:t> </a:t>
            </a:r>
            <a:r>
              <a:rPr lang="de-DE" dirty="0" err="1"/>
              <a:t>functions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activities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</a:t>
            </a:r>
            <a:r>
              <a:rPr lang="de-DE" dirty="0" err="1"/>
              <a:t>living</a:t>
            </a:r>
            <a:r>
              <a:rPr lang="de-DE" dirty="0"/>
              <a:t> </a:t>
            </a:r>
            <a:r>
              <a:rPr lang="de-DE" dirty="0" err="1"/>
              <a:t>among</a:t>
            </a:r>
            <a:r>
              <a:rPr lang="de-DE" dirty="0"/>
              <a:t>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: A </a:t>
            </a:r>
            <a:r>
              <a:rPr lang="de-DE" dirty="0" err="1"/>
              <a:t>systematic</a:t>
            </a:r>
            <a:r>
              <a:rPr lang="de-DE" dirty="0"/>
              <a:t> </a:t>
            </a:r>
            <a:r>
              <a:rPr lang="de-DE" dirty="0" err="1"/>
              <a:t>review</a:t>
            </a:r>
            <a:r>
              <a:rPr lang="de-DE" dirty="0"/>
              <a:t>. American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Medicine</a:t>
            </a:r>
            <a:r>
              <a:rPr lang="de-DE" dirty="0"/>
              <a:t> &amp; Rehabilitation, 90(6), 495–518.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/10.1097/PHM.0b013e318214de26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69156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AA7FBA4-3B9D-534D-A209-38291E18E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266EBF0-D8BA-BB43-B767-AD1CFFB49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44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1FCC31A-8F0D-7240-B483-97007D3601C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Oswald, W.D., Ackermann, A., &amp; </a:t>
            </a:r>
            <a:r>
              <a:rPr lang="de-DE" dirty="0" err="1"/>
              <a:t>Gunzelmann</a:t>
            </a:r>
            <a:r>
              <a:rPr lang="de-DE" dirty="0"/>
              <a:t>, T. (2006). Effekte eines multimodalen Aktivierungsprogrammes (</a:t>
            </a:r>
            <a:r>
              <a:rPr lang="de-DE" dirty="0" err="1"/>
              <a:t>SimA</a:t>
            </a:r>
            <a:r>
              <a:rPr lang="de-DE" dirty="0"/>
              <a:t>-P) </a:t>
            </a:r>
            <a:r>
              <a:rPr lang="de-DE" dirty="0" err="1"/>
              <a:t>für</a:t>
            </a:r>
            <a:r>
              <a:rPr lang="de-DE" dirty="0"/>
              <a:t> Bewohner von Einrichtungen der stationären Altenhilfe. Zeitschrift </a:t>
            </a:r>
            <a:r>
              <a:rPr lang="de-DE" dirty="0" err="1"/>
              <a:t>für</a:t>
            </a:r>
            <a:r>
              <a:rPr lang="de-DE" dirty="0"/>
              <a:t> </a:t>
            </a:r>
            <a:r>
              <a:rPr lang="de-DE" dirty="0" err="1"/>
              <a:t>Gerontopsychologie</a:t>
            </a:r>
            <a:r>
              <a:rPr lang="de-DE" dirty="0"/>
              <a:t> &amp; -psychiatrie, 19(2), 89-101.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/10.1024/1011-6877.19.2.89</a:t>
            </a:r>
            <a:endParaRPr lang="de-DE" dirty="0"/>
          </a:p>
          <a:p>
            <a:r>
              <a:rPr lang="de-DE" dirty="0"/>
              <a:t>Ralf, C., Krupp, S., &amp; Willkomm, M. (2019). The “</a:t>
            </a:r>
            <a:r>
              <a:rPr lang="de-DE" dirty="0" err="1"/>
              <a:t>Lübeck</a:t>
            </a:r>
            <a:r>
              <a:rPr lang="de-DE" dirty="0"/>
              <a:t> </a:t>
            </a:r>
            <a:r>
              <a:rPr lang="de-DE" dirty="0" err="1"/>
              <a:t>Worlds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Movement Model”—multidimensional </a:t>
            </a:r>
            <a:r>
              <a:rPr lang="de-DE" dirty="0" err="1"/>
              <a:t>prevention</a:t>
            </a:r>
            <a:r>
              <a:rPr lang="de-DE" dirty="0"/>
              <a:t> in </a:t>
            </a:r>
            <a:r>
              <a:rPr lang="de-DE" dirty="0" err="1"/>
              <a:t>inpatient</a:t>
            </a:r>
            <a:r>
              <a:rPr lang="de-DE" dirty="0"/>
              <a:t> care </a:t>
            </a:r>
            <a:r>
              <a:rPr lang="de-DE" dirty="0" err="1"/>
              <a:t>institutions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a </a:t>
            </a:r>
            <a:r>
              <a:rPr lang="de-DE" dirty="0" err="1"/>
              <a:t>program</a:t>
            </a:r>
            <a:r>
              <a:rPr lang="de-DE" dirty="0"/>
              <a:t> </a:t>
            </a:r>
            <a:r>
              <a:rPr lang="de-DE" dirty="0" err="1"/>
              <a:t>promoting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activity</a:t>
            </a:r>
            <a:r>
              <a:rPr lang="de-DE" dirty="0"/>
              <a:t>. Bundesgesundheitsblatt - Gesundheitsforschung - Gesundheitsschutz, 62(3), 267–273.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/10.1007/s00103-019-02888-z</a:t>
            </a:r>
          </a:p>
          <a:p>
            <a:r>
              <a:rPr lang="de-DE" dirty="0"/>
              <a:t>Robertson, C., Campbell, J., </a:t>
            </a:r>
            <a:r>
              <a:rPr lang="de-DE" dirty="0" err="1"/>
              <a:t>Scherfer</a:t>
            </a:r>
            <a:r>
              <a:rPr lang="de-DE" dirty="0"/>
              <a:t>, E., Freiberger, E., </a:t>
            </a:r>
            <a:r>
              <a:rPr lang="de-DE" dirty="0" err="1"/>
              <a:t>Stranzinger</a:t>
            </a:r>
            <a:r>
              <a:rPr lang="de-DE" dirty="0"/>
              <a:t>, K., &amp; Becker, C. (2013). </a:t>
            </a:r>
            <a:r>
              <a:rPr lang="de-DE" dirty="0" err="1"/>
              <a:t>Otago</a:t>
            </a:r>
            <a:r>
              <a:rPr lang="de-DE" dirty="0"/>
              <a:t>-Übungsprogramm/ </a:t>
            </a:r>
            <a:r>
              <a:rPr lang="de-DE" dirty="0" err="1"/>
              <a:t>Otago</a:t>
            </a:r>
            <a:r>
              <a:rPr lang="de-DE" dirty="0"/>
              <a:t> </a:t>
            </a:r>
            <a:r>
              <a:rPr lang="de-DE" dirty="0" err="1"/>
              <a:t>Exercise</a:t>
            </a:r>
            <a:r>
              <a:rPr lang="de-DE" dirty="0"/>
              <a:t> Programme. Physio-Akademie des ZVK gGmbH.</a:t>
            </a:r>
          </a:p>
          <a:p>
            <a:r>
              <a:rPr lang="de-DE" dirty="0" err="1"/>
              <a:t>Sackley</a:t>
            </a:r>
            <a:r>
              <a:rPr lang="de-DE" dirty="0"/>
              <a:t>, C., </a:t>
            </a:r>
            <a:r>
              <a:rPr lang="de-DE" dirty="0" err="1"/>
              <a:t>Hoppitt</a:t>
            </a:r>
            <a:r>
              <a:rPr lang="de-DE" dirty="0"/>
              <a:t>, T., Levin, S., &amp; Cardoso, K. (2006). </a:t>
            </a:r>
            <a:r>
              <a:rPr lang="de-DE" dirty="0" err="1"/>
              <a:t>Observations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activity</a:t>
            </a:r>
            <a:r>
              <a:rPr lang="de-DE" dirty="0"/>
              <a:t> </a:t>
            </a:r>
            <a:r>
              <a:rPr lang="de-DE" dirty="0" err="1"/>
              <a:t>levels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interaction</a:t>
            </a:r>
            <a:r>
              <a:rPr lang="de-DE" dirty="0"/>
              <a:t> in a </a:t>
            </a:r>
            <a:r>
              <a:rPr lang="de-DE" dirty="0" err="1"/>
              <a:t>residential</a:t>
            </a:r>
            <a:r>
              <a:rPr lang="de-DE" dirty="0"/>
              <a:t> care </a:t>
            </a:r>
            <a:r>
              <a:rPr lang="de-DE" dirty="0" err="1"/>
              <a:t>setting</a:t>
            </a:r>
            <a:r>
              <a:rPr lang="de-DE" dirty="0"/>
              <a:t>. International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Therapy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Rehabilitation, 13(8), 370–373.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/10.12968/ijtr.2006.13.8.370</a:t>
            </a:r>
          </a:p>
          <a:p>
            <a:r>
              <a:rPr lang="de-DE" dirty="0"/>
              <a:t>Schnelle, J. F., </a:t>
            </a:r>
            <a:r>
              <a:rPr lang="de-DE" dirty="0" err="1"/>
              <a:t>MacRae</a:t>
            </a:r>
            <a:r>
              <a:rPr lang="de-DE" dirty="0"/>
              <a:t>, P. G., </a:t>
            </a:r>
            <a:r>
              <a:rPr lang="de-DE" dirty="0" err="1"/>
              <a:t>Giacobassi</a:t>
            </a:r>
            <a:r>
              <a:rPr lang="de-DE" dirty="0"/>
              <a:t>, K., </a:t>
            </a:r>
            <a:r>
              <a:rPr lang="de-DE" dirty="0" err="1"/>
              <a:t>MacRae</a:t>
            </a:r>
            <a:r>
              <a:rPr lang="de-DE" dirty="0"/>
              <a:t>, H. S., Simmons, S. F., &amp; </a:t>
            </a:r>
            <a:r>
              <a:rPr lang="de-DE" dirty="0" err="1"/>
              <a:t>Ouslander</a:t>
            </a:r>
            <a:r>
              <a:rPr lang="de-DE" dirty="0"/>
              <a:t>, J. G. (1996). </a:t>
            </a:r>
            <a:r>
              <a:rPr lang="de-DE" dirty="0" err="1"/>
              <a:t>Exercise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physically</a:t>
            </a:r>
            <a:r>
              <a:rPr lang="de-DE" dirty="0"/>
              <a:t> </a:t>
            </a:r>
            <a:r>
              <a:rPr lang="de-DE" dirty="0" err="1"/>
              <a:t>restrained</a:t>
            </a:r>
            <a:r>
              <a:rPr lang="de-DE" dirty="0"/>
              <a:t> </a:t>
            </a:r>
            <a:r>
              <a:rPr lang="de-DE" dirty="0" err="1"/>
              <a:t>nursing</a:t>
            </a:r>
            <a:r>
              <a:rPr lang="de-DE" dirty="0"/>
              <a:t> </a:t>
            </a:r>
            <a:r>
              <a:rPr lang="de-DE" dirty="0" err="1"/>
              <a:t>home</a:t>
            </a:r>
            <a:r>
              <a:rPr lang="de-DE" dirty="0"/>
              <a:t> </a:t>
            </a:r>
            <a:r>
              <a:rPr lang="de-DE" dirty="0" err="1"/>
              <a:t>residents</a:t>
            </a:r>
            <a:r>
              <a:rPr lang="de-DE" dirty="0"/>
              <a:t>: </a:t>
            </a:r>
            <a:r>
              <a:rPr lang="de-DE" dirty="0" err="1"/>
              <a:t>Maximizing</a:t>
            </a:r>
            <a:r>
              <a:rPr lang="de-DE" dirty="0"/>
              <a:t> </a:t>
            </a:r>
            <a:r>
              <a:rPr lang="de-DE" dirty="0" err="1"/>
              <a:t>benefits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restraint </a:t>
            </a:r>
            <a:r>
              <a:rPr lang="de-DE" dirty="0" err="1"/>
              <a:t>reduction</a:t>
            </a:r>
            <a:r>
              <a:rPr lang="de-DE" dirty="0"/>
              <a:t>.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American </a:t>
            </a:r>
            <a:r>
              <a:rPr lang="de-DE" dirty="0" err="1"/>
              <a:t>Geriatrics</a:t>
            </a:r>
            <a:r>
              <a:rPr lang="de-DE" dirty="0"/>
              <a:t> Society, 44(5), 507–512.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/10.1111/j.1532-5415.1996.tb01434.x</a:t>
            </a:r>
          </a:p>
          <a:p>
            <a:r>
              <a:rPr lang="de-DE" dirty="0"/>
              <a:t>Takeuchi, R., </a:t>
            </a:r>
            <a:r>
              <a:rPr lang="de-DE" dirty="0" err="1"/>
              <a:t>Hatano</a:t>
            </a:r>
            <a:r>
              <a:rPr lang="de-DE" dirty="0"/>
              <a:t>, Y., &amp; </a:t>
            </a:r>
            <a:r>
              <a:rPr lang="de-DE" dirty="0" err="1"/>
              <a:t>Yamasaki</a:t>
            </a:r>
            <a:r>
              <a:rPr lang="de-DE" dirty="0"/>
              <a:t>, M. (2011). The </a:t>
            </a:r>
            <a:r>
              <a:rPr lang="de-DE" dirty="0" err="1"/>
              <a:t>influence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different </a:t>
            </a:r>
            <a:r>
              <a:rPr lang="de-DE" dirty="0" err="1"/>
              <a:t>exercise</a:t>
            </a:r>
            <a:r>
              <a:rPr lang="de-DE" dirty="0"/>
              <a:t> </a:t>
            </a:r>
            <a:r>
              <a:rPr lang="de-DE" dirty="0" err="1"/>
              <a:t>intervention</a:t>
            </a:r>
            <a:r>
              <a:rPr lang="de-DE" dirty="0"/>
              <a:t> </a:t>
            </a:r>
            <a:r>
              <a:rPr lang="de-DE" dirty="0" err="1"/>
              <a:t>programs</a:t>
            </a:r>
            <a:r>
              <a:rPr lang="de-DE" dirty="0"/>
              <a:t> on </a:t>
            </a:r>
            <a:r>
              <a:rPr lang="de-DE" dirty="0" err="1"/>
              <a:t>changes</a:t>
            </a:r>
            <a:r>
              <a:rPr lang="de-DE" dirty="0"/>
              <a:t> in </a:t>
            </a:r>
            <a:r>
              <a:rPr lang="de-DE" dirty="0" err="1"/>
              <a:t>quality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life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activity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</a:t>
            </a:r>
            <a:r>
              <a:rPr lang="de-DE" dirty="0" err="1"/>
              <a:t>living</a:t>
            </a:r>
            <a:r>
              <a:rPr lang="de-DE" dirty="0"/>
              <a:t> </a:t>
            </a:r>
            <a:r>
              <a:rPr lang="de-DE" dirty="0" err="1"/>
              <a:t>levels</a:t>
            </a:r>
            <a:r>
              <a:rPr lang="de-DE" dirty="0"/>
              <a:t> </a:t>
            </a:r>
            <a:r>
              <a:rPr lang="de-DE" dirty="0" err="1"/>
              <a:t>among</a:t>
            </a:r>
            <a:r>
              <a:rPr lang="de-DE" dirty="0"/>
              <a:t> </a:t>
            </a:r>
            <a:r>
              <a:rPr lang="de-DE" dirty="0" err="1"/>
              <a:t>geriatric</a:t>
            </a:r>
            <a:r>
              <a:rPr lang="de-DE" dirty="0"/>
              <a:t> </a:t>
            </a:r>
            <a:r>
              <a:rPr lang="de-DE" dirty="0" err="1"/>
              <a:t>nursing</a:t>
            </a:r>
            <a:r>
              <a:rPr lang="de-DE" dirty="0"/>
              <a:t> </a:t>
            </a:r>
            <a:r>
              <a:rPr lang="de-DE" dirty="0" err="1"/>
              <a:t>home</a:t>
            </a:r>
            <a:r>
              <a:rPr lang="de-DE" dirty="0"/>
              <a:t> </a:t>
            </a:r>
            <a:r>
              <a:rPr lang="de-DE" dirty="0" err="1"/>
              <a:t>residents</a:t>
            </a:r>
            <a:r>
              <a:rPr lang="de-DE" dirty="0"/>
              <a:t>.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Therapy</a:t>
            </a:r>
            <a:r>
              <a:rPr lang="de-DE" dirty="0"/>
              <a:t> Science, 23(1), 133–136.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/10.1589/jpts.23.133</a:t>
            </a:r>
          </a:p>
          <a:p>
            <a:r>
              <a:rPr lang="de-DE" dirty="0"/>
              <a:t>Teixeira, C. M., </a:t>
            </a:r>
            <a:r>
              <a:rPr lang="de-DE" dirty="0" err="1"/>
              <a:t>Vasconcelos-Raposo</a:t>
            </a:r>
            <a:r>
              <a:rPr lang="de-DE" dirty="0"/>
              <a:t>, J., Fernandes, H. M., </a:t>
            </a:r>
            <a:r>
              <a:rPr lang="de-DE" dirty="0" err="1"/>
              <a:t>Brustad</a:t>
            </a:r>
            <a:r>
              <a:rPr lang="de-DE" dirty="0"/>
              <a:t>, R. J. (2013).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activity</a:t>
            </a:r>
            <a:r>
              <a:rPr lang="de-DE" dirty="0"/>
              <a:t>, </a:t>
            </a:r>
            <a:r>
              <a:rPr lang="de-DE" dirty="0" err="1"/>
              <a:t>depression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anxiety</a:t>
            </a:r>
            <a:r>
              <a:rPr lang="de-DE" dirty="0"/>
              <a:t> </a:t>
            </a:r>
            <a:r>
              <a:rPr lang="de-DE" dirty="0" err="1"/>
              <a:t>among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elderly</a:t>
            </a:r>
            <a:r>
              <a:rPr lang="de-DE" dirty="0"/>
              <a:t>.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Indicators</a:t>
            </a:r>
            <a:r>
              <a:rPr lang="de-DE" dirty="0"/>
              <a:t> Research, 113(1), 307–318.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/10.1007/s11205-012-0094-9</a:t>
            </a:r>
          </a:p>
          <a:p>
            <a:r>
              <a:rPr lang="de-DE" dirty="0" err="1"/>
              <a:t>Venturelli</a:t>
            </a:r>
            <a:r>
              <a:rPr lang="de-DE" dirty="0"/>
              <a:t>, M., </a:t>
            </a:r>
            <a:r>
              <a:rPr lang="de-DE" dirty="0" err="1"/>
              <a:t>Scarsini</a:t>
            </a:r>
            <a:r>
              <a:rPr lang="de-DE" dirty="0"/>
              <a:t>, R., </a:t>
            </a:r>
            <a:r>
              <a:rPr lang="de-DE" dirty="0" err="1"/>
              <a:t>Schena</a:t>
            </a:r>
            <a:r>
              <a:rPr lang="de-DE" dirty="0"/>
              <a:t>, F. (2011). Six-</a:t>
            </a:r>
            <a:r>
              <a:rPr lang="de-DE" dirty="0" err="1"/>
              <a:t>month</a:t>
            </a:r>
            <a:r>
              <a:rPr lang="de-DE" dirty="0"/>
              <a:t> </a:t>
            </a:r>
            <a:r>
              <a:rPr lang="de-DE" dirty="0" err="1"/>
              <a:t>walking</a:t>
            </a:r>
            <a:r>
              <a:rPr lang="de-DE" dirty="0"/>
              <a:t> </a:t>
            </a:r>
            <a:r>
              <a:rPr lang="de-DE" dirty="0" err="1"/>
              <a:t>program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cognitive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ADL </a:t>
            </a:r>
            <a:r>
              <a:rPr lang="de-DE" dirty="0" err="1"/>
              <a:t>performance</a:t>
            </a:r>
            <a:r>
              <a:rPr lang="de-DE" dirty="0"/>
              <a:t> in </a:t>
            </a:r>
            <a:r>
              <a:rPr lang="de-DE" dirty="0" err="1"/>
              <a:t>patients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Alzheimer. American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Alzheimer's</a:t>
            </a:r>
            <a:r>
              <a:rPr lang="de-DE" dirty="0"/>
              <a:t> </a:t>
            </a:r>
            <a:r>
              <a:rPr lang="de-DE" dirty="0" err="1"/>
              <a:t>Disease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Dementias</a:t>
            </a:r>
            <a:r>
              <a:rPr lang="de-DE" dirty="0"/>
              <a:t>, 26(5), 381–388.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/10.1177/1533317511418956</a:t>
            </a:r>
          </a:p>
        </p:txBody>
      </p:sp>
    </p:spTree>
    <p:extLst>
      <p:ext uri="{BB962C8B-B14F-4D97-AF65-F5344CB8AC3E}">
        <p14:creationId xmlns:p14="http://schemas.microsoft.com/office/powerpoint/2010/main" val="3178441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B0E728D-1D3F-4F4C-984B-506FDC6272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234023-48D4-9249-88A5-BEC9273C1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0C439FF-263F-A444-B87D-532D5CCD7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Projektauftrag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7FBB65F-BE35-054E-BBA9-2BEED871DD1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Ziele:</a:t>
            </a:r>
          </a:p>
          <a:p>
            <a:pPr lvl="1"/>
            <a:r>
              <a:rPr lang="de-DE" dirty="0"/>
              <a:t>Bewohner/-innen sind insgesamt mehr und häufiger in Bewegung und im Kontakt mit anderen Personen,  das steigert das Wohlbefinden und vermindert herausforderndes Verhalten </a:t>
            </a:r>
          </a:p>
          <a:p>
            <a:pPr lvl="1"/>
            <a:r>
              <a:rPr lang="de-DE" dirty="0"/>
              <a:t>Beschäftigten können durch Bewegung und Zeit an der frischen Luft das eigene Stresserleben reduzieren und sich körperlich betätigen; die Wechselseitigkeit der Bewohner/-innen-Gesundheit und der Beschäftigten-Gesundheit steht dabei in direktem Einfluss zueinander</a:t>
            </a:r>
          </a:p>
        </p:txBody>
      </p:sp>
    </p:spTree>
    <p:extLst>
      <p:ext uri="{BB962C8B-B14F-4D97-AF65-F5344CB8AC3E}">
        <p14:creationId xmlns:p14="http://schemas.microsoft.com/office/powerpoint/2010/main" val="285974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22E10A1-2752-DE48-909F-136F81F77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B0E89C-8D17-3747-85E5-E5CF9B926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71905B3-7BD8-FB4A-A8AA-46D4333F0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Ziele der </a:t>
            </a:r>
            <a:r>
              <a:rPr lang="de-DE" dirty="0" err="1"/>
              <a:t>Multiplikatorenschulung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9209239-398F-4046-8575-99F0AEEC7C0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Befähigung zur eigenständigen und langfristigen Umsetzung eines Spaziergehangebots</a:t>
            </a:r>
          </a:p>
          <a:p>
            <a:pPr lvl="2"/>
            <a:r>
              <a:rPr lang="de-DE" dirty="0"/>
              <a:t>Kennenlernen des theoretischen Hintergrundes und der Wirkweise</a:t>
            </a:r>
          </a:p>
          <a:p>
            <a:pPr lvl="2"/>
            <a:r>
              <a:rPr lang="de-DE" dirty="0"/>
              <a:t>Ideensammlung</a:t>
            </a:r>
          </a:p>
          <a:p>
            <a:pPr lvl="2"/>
            <a:r>
              <a:rPr lang="de-DE" dirty="0"/>
              <a:t>Organisatorische Planung</a:t>
            </a:r>
          </a:p>
          <a:p>
            <a:pPr lvl="2"/>
            <a:r>
              <a:rPr lang="de-DE" dirty="0"/>
              <a:t>Prozessbegleitende Qualitätssicherung</a:t>
            </a:r>
          </a:p>
        </p:txBody>
      </p:sp>
    </p:spTree>
    <p:extLst>
      <p:ext uri="{BB962C8B-B14F-4D97-AF65-F5344CB8AC3E}">
        <p14:creationId xmlns:p14="http://schemas.microsoft.com/office/powerpoint/2010/main" val="1946444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89021D7-BE31-0C49-898E-88B83B6FA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110560-6031-884F-8F2B-ECAF3FE22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83F5DE13-0BE7-2A45-AD9C-C4A7DAE073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Was bedeutet „in Bewegung sein“ </a:t>
            </a:r>
            <a:r>
              <a:rPr lang="de-DE" dirty="0" err="1"/>
              <a:t>für</a:t>
            </a:r>
            <a:r>
              <a:rPr lang="de-DE" dirty="0"/>
              <a:t> Sie?</a:t>
            </a:r>
          </a:p>
        </p:txBody>
      </p:sp>
    </p:spTree>
    <p:extLst>
      <p:ext uri="{BB962C8B-B14F-4D97-AF65-F5344CB8AC3E}">
        <p14:creationId xmlns:p14="http://schemas.microsoft.com/office/powerpoint/2010/main" val="3302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6C4FC7E-197B-A242-8F3F-65075EE71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261B1A-8071-934A-B534-C043EF333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327B2DF6-E47F-6241-AD4A-CE138A4F54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Wie </a:t>
            </a:r>
            <a:r>
              <a:rPr lang="de-DE" dirty="0" err="1"/>
              <a:t>fühlen</a:t>
            </a:r>
            <a:r>
              <a:rPr lang="de-DE" dirty="0"/>
              <a:t> Sie sich, wenn Sie sich </a:t>
            </a:r>
            <a:br>
              <a:rPr lang="de-DE" dirty="0"/>
            </a:br>
            <a:r>
              <a:rPr lang="de-DE" dirty="0"/>
              <a:t>lange Zeit nicht bewegt haben?</a:t>
            </a:r>
          </a:p>
        </p:txBody>
      </p:sp>
    </p:spTree>
    <p:extLst>
      <p:ext uri="{BB962C8B-B14F-4D97-AF65-F5344CB8AC3E}">
        <p14:creationId xmlns:p14="http://schemas.microsoft.com/office/powerpoint/2010/main" val="2298880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3D001FC-BE36-E34B-B18E-A0C031082A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4D56985-3FBD-634F-A57E-763B0CD0E6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6C4E7E-A765-C342-B6D3-CE3A1EAB6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/>
              <a:t>Physiologische Veränderungen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475AC65-D3BB-BE45-A036-7DE8241DE42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marL="349200" lvl="1" indent="0">
              <a:buNone/>
            </a:pPr>
            <a:r>
              <a:rPr lang="de-DE" dirty="0" err="1"/>
              <a:t>Stütz</a:t>
            </a:r>
            <a:r>
              <a:rPr lang="de-DE" dirty="0"/>
              <a:t>- und Bewegungsapparat</a:t>
            </a:r>
          </a:p>
          <a:p>
            <a:pPr marL="590400" lvl="2" indent="0">
              <a:buNone/>
            </a:pPr>
            <a:endParaRPr lang="de-DE" dirty="0"/>
          </a:p>
          <a:p>
            <a:pPr lvl="2"/>
            <a:r>
              <a:rPr lang="de-DE" dirty="0"/>
              <a:t>Muskelmasse</a:t>
            </a:r>
          </a:p>
          <a:p>
            <a:pPr lvl="2"/>
            <a:endParaRPr lang="de-DE" dirty="0"/>
          </a:p>
          <a:p>
            <a:pPr lvl="2"/>
            <a:r>
              <a:rPr lang="de-DE" dirty="0"/>
              <a:t>Körpergröße</a:t>
            </a:r>
          </a:p>
          <a:p>
            <a:pPr lvl="2"/>
            <a:endParaRPr lang="de-DE" dirty="0"/>
          </a:p>
          <a:p>
            <a:pPr lvl="2"/>
            <a:r>
              <a:rPr lang="de-DE" dirty="0"/>
              <a:t>Veränderung der Körperhaltung und Rumpfstabilität</a:t>
            </a:r>
          </a:p>
          <a:p>
            <a:pPr lvl="1"/>
            <a:endParaRPr lang="de-DE" dirty="0"/>
          </a:p>
        </p:txBody>
      </p:sp>
      <p:pic>
        <p:nvPicPr>
          <p:cNvPr id="20" name="Grafik 19" descr="Pfeil nach unten Silhouette">
            <a:extLst>
              <a:ext uri="{FF2B5EF4-FFF2-40B4-BE49-F238E27FC236}">
                <a16:creationId xmlns:a16="http://schemas.microsoft.com/office/drawing/2014/main" id="{ED4C5F09-5944-7248-A16D-E59111BD72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4496" y="2837413"/>
            <a:ext cx="1769591" cy="176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42325"/>
      </p:ext>
    </p:extLst>
  </p:cSld>
  <p:clrMapOvr>
    <a:masterClrMapping/>
  </p:clrMapOvr>
</p:sld>
</file>

<file path=ppt/theme/theme1.xml><?xml version="1.0" encoding="utf-8"?>
<a:theme xmlns:a="http://schemas.openxmlformats.org/drawingml/2006/main" name="Titel">
  <a:themeElements>
    <a:clrScheme name="gesaPflege">
      <a:dk1>
        <a:srgbClr val="000000"/>
      </a:dk1>
      <a:lt1>
        <a:srgbClr val="FFFFFF"/>
      </a:lt1>
      <a:dk2>
        <a:srgbClr val="0D3B64"/>
      </a:dk2>
      <a:lt2>
        <a:srgbClr val="EEEFEF"/>
      </a:lt2>
      <a:accent1>
        <a:srgbClr val="BD4B95"/>
      </a:accent1>
      <a:accent2>
        <a:srgbClr val="2CA0D2"/>
      </a:accent2>
      <a:accent3>
        <a:srgbClr val="A5A5A5"/>
      </a:accent3>
      <a:accent4>
        <a:srgbClr val="FCEAF2"/>
      </a:accent4>
      <a:accent5>
        <a:srgbClr val="38789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lgeseiten">
  <a:themeElements>
    <a:clrScheme name="gesaPflege">
      <a:dk1>
        <a:srgbClr val="000000"/>
      </a:dk1>
      <a:lt1>
        <a:srgbClr val="FFFFFF"/>
      </a:lt1>
      <a:dk2>
        <a:srgbClr val="0D3B64"/>
      </a:dk2>
      <a:lt2>
        <a:srgbClr val="EEEFEF"/>
      </a:lt2>
      <a:accent1>
        <a:srgbClr val="BD4B95"/>
      </a:accent1>
      <a:accent2>
        <a:srgbClr val="2CA0D2"/>
      </a:accent2>
      <a:accent3>
        <a:srgbClr val="A5A5A5"/>
      </a:accent3>
      <a:accent4>
        <a:srgbClr val="FCEAF2"/>
      </a:accent4>
      <a:accent5>
        <a:srgbClr val="38789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2815</Words>
  <Application>Microsoft Macintosh PowerPoint</Application>
  <PresentationFormat>Breitbild</PresentationFormat>
  <Paragraphs>313</Paragraphs>
  <Slides>44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44</vt:i4>
      </vt:variant>
    </vt:vector>
  </HeadingPairs>
  <TitlesOfParts>
    <vt:vector size="51" baseType="lpstr">
      <vt:lpstr>Acumin Pro Condensed Ult Black</vt:lpstr>
      <vt:lpstr>Arial</vt:lpstr>
      <vt:lpstr>Calibri</vt:lpstr>
      <vt:lpstr>Calibri Light</vt:lpstr>
      <vt:lpstr>Symbol</vt:lpstr>
      <vt:lpstr>Titel</vt:lpstr>
      <vt:lpstr>Folgeseiten</vt:lpstr>
      <vt:lpstr>PowerPoint-Präsentation</vt:lpstr>
      <vt:lpstr>PowerPoint-Präsentation</vt:lpstr>
      <vt:lpstr>Was haben wir heute vor?</vt:lpstr>
      <vt:lpstr>Grundlage</vt:lpstr>
      <vt:lpstr>Projektauftrag</vt:lpstr>
      <vt:lpstr>Ziele der Multiplikatorenschulung</vt:lpstr>
      <vt:lpstr>PowerPoint-Präsentation</vt:lpstr>
      <vt:lpstr>PowerPoint-Präsentation</vt:lpstr>
      <vt:lpstr>Physiologische Veränderungen</vt:lpstr>
      <vt:lpstr>Physiologische Veränderungen</vt:lpstr>
      <vt:lpstr>Physiologische Veränderungen</vt:lpstr>
      <vt:lpstr>Physiologische Veränderungen</vt:lpstr>
      <vt:lpstr>Positive Effekte von Bewegung</vt:lpstr>
      <vt:lpstr>Aktueller Forschungsstand</vt:lpstr>
      <vt:lpstr>Theoretischer Hintergrund</vt:lpstr>
      <vt:lpstr>Theoretischer Hintergrund</vt:lpstr>
      <vt:lpstr>Wirkung von Bewegung im Alter  bei Demenz</vt:lpstr>
      <vt:lpstr>Voraussetzungen</vt:lpstr>
      <vt:lpstr>Voraussetzungen</vt:lpstr>
      <vt:lpstr>PowerPoint-Präsentation</vt:lpstr>
      <vt:lpstr>Implementierung einer Spaziergehgruppe &amp; Steigerung von Bewegung im Alltag</vt:lpstr>
      <vt:lpstr>Zielgruppe</vt:lpstr>
      <vt:lpstr>Herausforderungen</vt:lpstr>
      <vt:lpstr>Herausforderungen – das zeigt die Forschung</vt:lpstr>
      <vt:lpstr>PowerPoint-Präsentation</vt:lpstr>
      <vt:lpstr>Inhaltliche Ausgestaltung</vt:lpstr>
      <vt:lpstr>Inhaltliche Ausgestaltung &amp;  Umgang mit Herausforderungen</vt:lpstr>
      <vt:lpstr>Inhaltliche Ausgestaltung &amp;  Umgang mit Herausforderungen</vt:lpstr>
      <vt:lpstr>PowerPoint-Präsentation</vt:lpstr>
      <vt:lpstr>Vorstellung des Konzepts –  Nutzung vorhandener Strukturen</vt:lpstr>
      <vt:lpstr>Ziele der Maßnahme „Spaziergehgruppe“</vt:lpstr>
      <vt:lpstr>Organisatorisches</vt:lpstr>
      <vt:lpstr>Praxisbeispiel – Demenzdorf Tönebön am See</vt:lpstr>
      <vt:lpstr>Demenzdorf Tönebön am See –  Interview mit Ergotherapeutin Fr. Sassenberg</vt:lpstr>
      <vt:lpstr>Demenzdorf Tönebön am See –  Interview mit Ergotherapeutin Fr. Sassenberg</vt:lpstr>
      <vt:lpstr>Demenzdorf Tönebön am See –  Interview mit Ergotherapeutin Fr. Sassenberg</vt:lpstr>
      <vt:lpstr>Demenzdorf Tönebön am See –  Interview mit Ergotherapeutin Fr. Sassenberg</vt:lpstr>
      <vt:lpstr>Demenzdorf Tönebön am See –  Interview mit Ergotherapeutin Fr. Sassenberg</vt:lpstr>
      <vt:lpstr>Demenzdorf Tönebön am See –  Interview mit Ergotherapeutin Fr. Sassenberg</vt:lpstr>
      <vt:lpstr>Demenzdorf Tönebön am See –  Interview mit Ergotherapeutin Fr. Sassenberg</vt:lpstr>
      <vt:lpstr>To-do-Liste bis zur ersten Umsetzung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Anna Magnus</dc:creator>
  <cp:lastModifiedBy>Anna Magnus</cp:lastModifiedBy>
  <cp:revision>108</cp:revision>
  <dcterms:created xsi:type="dcterms:W3CDTF">2021-08-31T10:16:52Z</dcterms:created>
  <dcterms:modified xsi:type="dcterms:W3CDTF">2021-11-24T16:05:05Z</dcterms:modified>
</cp:coreProperties>
</file>