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77" r:id="rId2"/>
  </p:sldMasterIdLst>
  <p:notesMasterIdLst>
    <p:notesMasterId r:id="rId34"/>
  </p:notesMasterIdLst>
  <p:handoutMasterIdLst>
    <p:handoutMasterId r:id="rId35"/>
  </p:handoutMasterIdLst>
  <p:sldIdLst>
    <p:sldId id="256" r:id="rId3"/>
    <p:sldId id="290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91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4B96"/>
    <a:srgbClr val="00A9C2"/>
    <a:srgbClr val="BD4B8C"/>
    <a:srgbClr val="BE4696"/>
    <a:srgbClr val="BE469B"/>
    <a:srgbClr val="C84696"/>
    <a:srgbClr val="C84691"/>
    <a:srgbClr val="EFDDEC"/>
    <a:srgbClr val="FFFFFF"/>
    <a:srgbClr val="3978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083"/>
    <p:restoredTop sz="95617"/>
  </p:normalViewPr>
  <p:slideViewPr>
    <p:cSldViewPr snapToGrid="0" snapToObjects="1">
      <p:cViewPr varScale="1">
        <p:scale>
          <a:sx n="98" d="100"/>
          <a:sy n="98" d="100"/>
        </p:scale>
        <p:origin x="200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8" d="100"/>
          <a:sy n="168" d="100"/>
        </p:scale>
        <p:origin x="316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C95D31-CA2E-D24E-8861-C6341D3E59A9}" type="doc">
      <dgm:prSet loTypeId="urn:microsoft.com/office/officeart/2005/8/layout/cycle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78EA64C-090A-064F-910F-280B53365463}">
      <dgm:prSet phldrT="[Text]"/>
      <dgm:spPr>
        <a:solidFill>
          <a:schemeClr val="accent4"/>
        </a:solidFill>
        <a:ln>
          <a:solidFill>
            <a:schemeClr val="accent1"/>
          </a:solidFill>
        </a:ln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+mj-lt"/>
            </a:rPr>
            <a:t>Erkundungsdrang</a:t>
          </a:r>
          <a:br>
            <a:rPr lang="de-DE" dirty="0">
              <a:solidFill>
                <a:schemeClr val="tx1"/>
              </a:solidFill>
              <a:latin typeface="+mj-lt"/>
            </a:rPr>
          </a:br>
          <a:r>
            <a:rPr lang="de-DE" dirty="0">
              <a:solidFill>
                <a:schemeClr val="tx1"/>
              </a:solidFill>
              <a:latin typeface="+mj-lt"/>
            </a:rPr>
            <a:t>&amp; Lebensfreude</a:t>
          </a:r>
          <a:br>
            <a:rPr lang="de-DE" dirty="0">
              <a:solidFill>
                <a:schemeClr val="tx1"/>
              </a:solidFill>
              <a:latin typeface="+mj-lt"/>
            </a:rPr>
          </a:br>
          <a:r>
            <a:rPr lang="de-DE" dirty="0">
              <a:solidFill>
                <a:schemeClr val="tx1"/>
              </a:solidFill>
              <a:latin typeface="+mj-lt"/>
            </a:rPr>
            <a:t>der Kinder</a:t>
          </a:r>
        </a:p>
      </dgm:t>
    </dgm:pt>
    <dgm:pt modelId="{E2DBBCB2-79B0-124D-8EDA-A187696E0D1E}" type="parTrans" cxnId="{0D2CBD77-A40C-7947-A53D-391D574AEE9B}">
      <dgm:prSet/>
      <dgm:spPr/>
      <dgm:t>
        <a:bodyPr/>
        <a:lstStyle/>
        <a:p>
          <a:endParaRPr lang="de-DE"/>
        </a:p>
      </dgm:t>
    </dgm:pt>
    <dgm:pt modelId="{DA94A5BD-5489-6645-8583-FF3ADCC25E44}" type="sibTrans" cxnId="{0D2CBD77-A40C-7947-A53D-391D574AEE9B}">
      <dgm:prSet/>
      <dgm:spPr>
        <a:ln w="25400">
          <a:solidFill>
            <a:schemeClr val="accent1"/>
          </a:solidFill>
        </a:ln>
      </dgm:spPr>
      <dgm:t>
        <a:bodyPr/>
        <a:lstStyle/>
        <a:p>
          <a:endParaRPr lang="de-DE"/>
        </a:p>
      </dgm:t>
    </dgm:pt>
    <dgm:pt modelId="{480F9279-FE89-7F41-8D81-B83E6B8A572F}">
      <dgm:prSet phldrT="[Text]"/>
      <dgm:spPr>
        <a:solidFill>
          <a:schemeClr val="accent4"/>
        </a:solidFill>
        <a:ln>
          <a:solidFill>
            <a:schemeClr val="accent1"/>
          </a:solidFill>
        </a:ln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+mj-lt"/>
            </a:rPr>
            <a:t>Aktivierung &amp;</a:t>
          </a:r>
          <a:br>
            <a:rPr lang="de-DE" dirty="0">
              <a:solidFill>
                <a:schemeClr val="tx1"/>
              </a:solidFill>
              <a:latin typeface="+mj-lt"/>
            </a:rPr>
          </a:br>
          <a:r>
            <a:rPr lang="de-DE" dirty="0">
              <a:solidFill>
                <a:schemeClr val="tx1"/>
              </a:solidFill>
              <a:latin typeface="+mj-lt"/>
            </a:rPr>
            <a:t>Motivation der</a:t>
          </a:r>
          <a:br>
            <a:rPr lang="de-DE" dirty="0">
              <a:solidFill>
                <a:schemeClr val="tx1"/>
              </a:solidFill>
              <a:latin typeface="+mj-lt"/>
            </a:rPr>
          </a:br>
          <a:r>
            <a:rPr lang="de-DE" dirty="0">
              <a:solidFill>
                <a:schemeClr val="tx1"/>
              </a:solidFill>
              <a:latin typeface="+mj-lt"/>
            </a:rPr>
            <a:t>Bewohner/-innen</a:t>
          </a:r>
        </a:p>
      </dgm:t>
    </dgm:pt>
    <dgm:pt modelId="{A6E5FDC6-1757-A84B-967C-3C24626E80B3}" type="parTrans" cxnId="{9FC84406-9F88-9A43-84CF-EAFD9B3B6AE3}">
      <dgm:prSet/>
      <dgm:spPr/>
      <dgm:t>
        <a:bodyPr/>
        <a:lstStyle/>
        <a:p>
          <a:endParaRPr lang="de-DE"/>
        </a:p>
      </dgm:t>
    </dgm:pt>
    <dgm:pt modelId="{F3DA68CC-4008-0541-A9B4-31D077D04995}" type="sibTrans" cxnId="{9FC84406-9F88-9A43-84CF-EAFD9B3B6AE3}">
      <dgm:prSet/>
      <dgm:spPr>
        <a:ln w="25400">
          <a:solidFill>
            <a:schemeClr val="accent1"/>
          </a:solidFill>
        </a:ln>
      </dgm:spPr>
      <dgm:t>
        <a:bodyPr/>
        <a:lstStyle/>
        <a:p>
          <a:endParaRPr lang="de-DE"/>
        </a:p>
      </dgm:t>
    </dgm:pt>
    <dgm:pt modelId="{EF03BC09-6FFD-4142-B92F-63BEDD71355B}">
      <dgm:prSet phldrT="[Text]"/>
      <dgm:spPr>
        <a:solidFill>
          <a:schemeClr val="accent4"/>
        </a:solidFill>
        <a:ln>
          <a:solidFill>
            <a:schemeClr val="accent1"/>
          </a:solidFill>
        </a:ln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+mj-lt"/>
            </a:rPr>
            <a:t>Abbau von</a:t>
          </a:r>
          <a:br>
            <a:rPr lang="de-DE" dirty="0">
              <a:solidFill>
                <a:schemeClr val="tx1"/>
              </a:solidFill>
              <a:latin typeface="+mj-lt"/>
            </a:rPr>
          </a:br>
          <a:r>
            <a:rPr lang="de-DE" dirty="0">
              <a:solidFill>
                <a:schemeClr val="tx1"/>
              </a:solidFill>
              <a:latin typeface="+mj-lt"/>
            </a:rPr>
            <a:t>Kontaktbarrieren</a:t>
          </a:r>
        </a:p>
      </dgm:t>
    </dgm:pt>
    <dgm:pt modelId="{A09D3649-83C9-1B4D-BB52-0F1D1427379B}" type="parTrans" cxnId="{0FBBBB90-50C8-454A-AA8A-680CCF50F2D7}">
      <dgm:prSet/>
      <dgm:spPr/>
      <dgm:t>
        <a:bodyPr/>
        <a:lstStyle/>
        <a:p>
          <a:endParaRPr lang="de-DE"/>
        </a:p>
      </dgm:t>
    </dgm:pt>
    <dgm:pt modelId="{841A70DE-E786-9E4F-A322-2B0F893D9C7D}" type="sibTrans" cxnId="{0FBBBB90-50C8-454A-AA8A-680CCF50F2D7}">
      <dgm:prSet/>
      <dgm:spPr>
        <a:ln w="25400">
          <a:solidFill>
            <a:schemeClr val="accent1"/>
          </a:solidFill>
        </a:ln>
      </dgm:spPr>
      <dgm:t>
        <a:bodyPr/>
        <a:lstStyle/>
        <a:p>
          <a:endParaRPr lang="de-DE"/>
        </a:p>
      </dgm:t>
    </dgm:pt>
    <dgm:pt modelId="{09A72B3E-78CB-D14F-AFEF-E1FB7D8155FA}">
      <dgm:prSet phldrT="[Text]"/>
      <dgm:spPr>
        <a:solidFill>
          <a:schemeClr val="accent4"/>
        </a:solidFill>
        <a:ln>
          <a:solidFill>
            <a:schemeClr val="accent1"/>
          </a:solidFill>
        </a:ln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+mj-lt"/>
            </a:rPr>
            <a:t>Gemeinsames</a:t>
          </a:r>
          <a:br>
            <a:rPr lang="de-DE" dirty="0">
              <a:solidFill>
                <a:schemeClr val="tx1"/>
              </a:solidFill>
              <a:latin typeface="+mj-lt"/>
            </a:rPr>
          </a:br>
          <a:r>
            <a:rPr lang="de-DE" dirty="0">
              <a:solidFill>
                <a:schemeClr val="tx1"/>
              </a:solidFill>
              <a:latin typeface="+mj-lt"/>
            </a:rPr>
            <a:t>Erleben &amp; Lernen</a:t>
          </a:r>
          <a:br>
            <a:rPr lang="de-DE" dirty="0">
              <a:solidFill>
                <a:schemeClr val="tx1"/>
              </a:solidFill>
              <a:latin typeface="+mj-lt"/>
            </a:rPr>
          </a:br>
          <a:r>
            <a:rPr lang="de-DE" dirty="0">
              <a:solidFill>
                <a:schemeClr val="tx1"/>
              </a:solidFill>
              <a:latin typeface="+mj-lt"/>
            </a:rPr>
            <a:t>voneinander</a:t>
          </a:r>
        </a:p>
      </dgm:t>
    </dgm:pt>
    <dgm:pt modelId="{B7AFF3BF-B860-4342-ACC8-79F799B5DE8B}" type="parTrans" cxnId="{FA8BDB82-446E-FE44-B83E-51609632C72F}">
      <dgm:prSet/>
      <dgm:spPr/>
      <dgm:t>
        <a:bodyPr/>
        <a:lstStyle/>
        <a:p>
          <a:endParaRPr lang="de-DE"/>
        </a:p>
      </dgm:t>
    </dgm:pt>
    <dgm:pt modelId="{A9086B5E-073B-D64F-81F2-25FE2B4849BC}" type="sibTrans" cxnId="{FA8BDB82-446E-FE44-B83E-51609632C72F}">
      <dgm:prSet/>
      <dgm:spPr>
        <a:ln w="25400">
          <a:solidFill>
            <a:schemeClr val="accent1"/>
          </a:solidFill>
        </a:ln>
      </dgm:spPr>
      <dgm:t>
        <a:bodyPr/>
        <a:lstStyle/>
        <a:p>
          <a:endParaRPr lang="de-DE"/>
        </a:p>
      </dgm:t>
    </dgm:pt>
    <dgm:pt modelId="{5D55FC03-5FA5-3E47-A529-A93F61F567E2}">
      <dgm:prSet phldrT="[Text]"/>
      <dgm:spPr>
        <a:solidFill>
          <a:schemeClr val="accent4"/>
        </a:solidFill>
        <a:ln>
          <a:solidFill>
            <a:schemeClr val="accent1"/>
          </a:solidFill>
        </a:ln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+mj-lt"/>
            </a:rPr>
            <a:t>Sinnerleben &amp;</a:t>
          </a:r>
          <a:br>
            <a:rPr lang="de-DE" dirty="0">
              <a:solidFill>
                <a:schemeClr val="tx1"/>
              </a:solidFill>
              <a:latin typeface="+mj-lt"/>
            </a:rPr>
          </a:br>
          <a:r>
            <a:rPr lang="de-DE" dirty="0">
              <a:solidFill>
                <a:schemeClr val="tx1"/>
              </a:solidFill>
              <a:latin typeface="+mj-lt"/>
            </a:rPr>
            <a:t>Selbstwirksamkeit</a:t>
          </a:r>
        </a:p>
      </dgm:t>
    </dgm:pt>
    <dgm:pt modelId="{A6C08002-F2CC-4D41-A108-3EAC7685D546}" type="parTrans" cxnId="{0E0E295E-6A57-F743-AAC5-D7042C10750E}">
      <dgm:prSet/>
      <dgm:spPr/>
      <dgm:t>
        <a:bodyPr/>
        <a:lstStyle/>
        <a:p>
          <a:endParaRPr lang="de-DE"/>
        </a:p>
      </dgm:t>
    </dgm:pt>
    <dgm:pt modelId="{E958AFEB-2267-0C4A-B52F-7528DF0791D9}" type="sibTrans" cxnId="{0E0E295E-6A57-F743-AAC5-D7042C10750E}">
      <dgm:prSet/>
      <dgm:spPr>
        <a:ln w="25400">
          <a:solidFill>
            <a:schemeClr val="accent1"/>
          </a:solidFill>
        </a:ln>
      </dgm:spPr>
      <dgm:t>
        <a:bodyPr/>
        <a:lstStyle/>
        <a:p>
          <a:endParaRPr lang="de-DE"/>
        </a:p>
      </dgm:t>
    </dgm:pt>
    <dgm:pt modelId="{66054E7C-8F3F-6A42-A8C1-255FC378F722}" type="pres">
      <dgm:prSet presAssocID="{AFC95D31-CA2E-D24E-8861-C6341D3E59A9}" presName="cycle" presStyleCnt="0">
        <dgm:presLayoutVars>
          <dgm:dir/>
          <dgm:resizeHandles val="exact"/>
        </dgm:presLayoutVars>
      </dgm:prSet>
      <dgm:spPr/>
    </dgm:pt>
    <dgm:pt modelId="{86176745-3E13-F041-85D0-20131627889F}" type="pres">
      <dgm:prSet presAssocID="{678EA64C-090A-064F-910F-280B53365463}" presName="node" presStyleLbl="node1" presStyleIdx="0" presStyleCnt="5" custScaleX="165138" custRadScaleRad="100032" custRadScaleInc="-6006">
        <dgm:presLayoutVars>
          <dgm:bulletEnabled val="1"/>
        </dgm:presLayoutVars>
      </dgm:prSet>
      <dgm:spPr/>
    </dgm:pt>
    <dgm:pt modelId="{282E8D7A-63E5-564E-9022-E0310840EEEF}" type="pres">
      <dgm:prSet presAssocID="{678EA64C-090A-064F-910F-280B53365463}" presName="spNode" presStyleCnt="0"/>
      <dgm:spPr/>
    </dgm:pt>
    <dgm:pt modelId="{B14A26EF-D3DE-6041-A1FC-128759A5C58B}" type="pres">
      <dgm:prSet presAssocID="{DA94A5BD-5489-6645-8583-FF3ADCC25E44}" presName="sibTrans" presStyleLbl="sibTrans1D1" presStyleIdx="0" presStyleCnt="5"/>
      <dgm:spPr/>
    </dgm:pt>
    <dgm:pt modelId="{C6A61A4E-2B8B-6249-97B6-752137C63A18}" type="pres">
      <dgm:prSet presAssocID="{480F9279-FE89-7F41-8D81-B83E6B8A572F}" presName="node" presStyleLbl="node1" presStyleIdx="1" presStyleCnt="5" custScaleX="133783" custRadScaleRad="103572" custRadScaleInc="25992">
        <dgm:presLayoutVars>
          <dgm:bulletEnabled val="1"/>
        </dgm:presLayoutVars>
      </dgm:prSet>
      <dgm:spPr/>
    </dgm:pt>
    <dgm:pt modelId="{405257AB-09CD-1D44-A40A-983DFC0809EB}" type="pres">
      <dgm:prSet presAssocID="{480F9279-FE89-7F41-8D81-B83E6B8A572F}" presName="spNode" presStyleCnt="0"/>
      <dgm:spPr/>
    </dgm:pt>
    <dgm:pt modelId="{B610A17E-F8E1-804E-BAB4-5931204F7657}" type="pres">
      <dgm:prSet presAssocID="{F3DA68CC-4008-0541-A9B4-31D077D04995}" presName="sibTrans" presStyleLbl="sibTrans1D1" presStyleIdx="1" presStyleCnt="5"/>
      <dgm:spPr/>
    </dgm:pt>
    <dgm:pt modelId="{FBFC6D9C-343B-5B44-B153-230D5E05FFAB}" type="pres">
      <dgm:prSet presAssocID="{EF03BC09-6FFD-4142-B92F-63BEDD71355B}" presName="node" presStyleLbl="node1" presStyleIdx="2" presStyleCnt="5" custScaleX="134135" custRadScaleRad="104785" custRadScaleInc="-53508">
        <dgm:presLayoutVars>
          <dgm:bulletEnabled val="1"/>
        </dgm:presLayoutVars>
      </dgm:prSet>
      <dgm:spPr/>
    </dgm:pt>
    <dgm:pt modelId="{A723AAB0-B9C8-254F-BDE9-5C30E8504581}" type="pres">
      <dgm:prSet presAssocID="{EF03BC09-6FFD-4142-B92F-63BEDD71355B}" presName="spNode" presStyleCnt="0"/>
      <dgm:spPr/>
    </dgm:pt>
    <dgm:pt modelId="{40CF42E3-AEF7-1142-A4F4-555443AF38F6}" type="pres">
      <dgm:prSet presAssocID="{841A70DE-E786-9E4F-A322-2B0F893D9C7D}" presName="sibTrans" presStyleLbl="sibTrans1D1" presStyleIdx="2" presStyleCnt="5"/>
      <dgm:spPr/>
    </dgm:pt>
    <dgm:pt modelId="{6280417B-B552-A944-BD82-75BCD1872482}" type="pres">
      <dgm:prSet presAssocID="{09A72B3E-78CB-D14F-AFEF-E1FB7D8155FA}" presName="node" presStyleLbl="node1" presStyleIdx="3" presStyleCnt="5" custScaleX="152035" custRadScaleRad="101142" custRadScaleInc="49911">
        <dgm:presLayoutVars>
          <dgm:bulletEnabled val="1"/>
        </dgm:presLayoutVars>
      </dgm:prSet>
      <dgm:spPr/>
    </dgm:pt>
    <dgm:pt modelId="{E5D02525-CBC8-C649-93D8-6FCCA158B100}" type="pres">
      <dgm:prSet presAssocID="{09A72B3E-78CB-D14F-AFEF-E1FB7D8155FA}" presName="spNode" presStyleCnt="0"/>
      <dgm:spPr/>
    </dgm:pt>
    <dgm:pt modelId="{66717F28-6089-1541-8129-72032BBDFF5A}" type="pres">
      <dgm:prSet presAssocID="{A9086B5E-073B-D64F-81F2-25FE2B4849BC}" presName="sibTrans" presStyleLbl="sibTrans1D1" presStyleIdx="3" presStyleCnt="5"/>
      <dgm:spPr/>
    </dgm:pt>
    <dgm:pt modelId="{51EA330C-C884-FC40-8934-473779869A81}" type="pres">
      <dgm:prSet presAssocID="{5D55FC03-5FA5-3E47-A529-A93F61F567E2}" presName="node" presStyleLbl="node1" presStyleIdx="4" presStyleCnt="5" custScaleX="146829" custRadScaleRad="103079" custRadScaleInc="-26745">
        <dgm:presLayoutVars>
          <dgm:bulletEnabled val="1"/>
        </dgm:presLayoutVars>
      </dgm:prSet>
      <dgm:spPr/>
    </dgm:pt>
    <dgm:pt modelId="{A68C6C05-9835-FF4F-8316-0891A3103FF4}" type="pres">
      <dgm:prSet presAssocID="{5D55FC03-5FA5-3E47-A529-A93F61F567E2}" presName="spNode" presStyleCnt="0"/>
      <dgm:spPr/>
    </dgm:pt>
    <dgm:pt modelId="{36A2F38C-6891-3B4D-B721-4DB3B9E4C4D4}" type="pres">
      <dgm:prSet presAssocID="{E958AFEB-2267-0C4A-B52F-7528DF0791D9}" presName="sibTrans" presStyleLbl="sibTrans1D1" presStyleIdx="4" presStyleCnt="5"/>
      <dgm:spPr/>
    </dgm:pt>
  </dgm:ptLst>
  <dgm:cxnLst>
    <dgm:cxn modelId="{9FC84406-9F88-9A43-84CF-EAFD9B3B6AE3}" srcId="{AFC95D31-CA2E-D24E-8861-C6341D3E59A9}" destId="{480F9279-FE89-7F41-8D81-B83E6B8A572F}" srcOrd="1" destOrd="0" parTransId="{A6E5FDC6-1757-A84B-967C-3C24626E80B3}" sibTransId="{F3DA68CC-4008-0541-A9B4-31D077D04995}"/>
    <dgm:cxn modelId="{B951FB1C-C152-ED43-B79E-173295BCB789}" type="presOf" srcId="{F3DA68CC-4008-0541-A9B4-31D077D04995}" destId="{B610A17E-F8E1-804E-BAB4-5931204F7657}" srcOrd="0" destOrd="0" presId="urn:microsoft.com/office/officeart/2005/8/layout/cycle5"/>
    <dgm:cxn modelId="{E4EBED25-B159-6E42-80D9-FDC84F0F1C2F}" type="presOf" srcId="{EF03BC09-6FFD-4142-B92F-63BEDD71355B}" destId="{FBFC6D9C-343B-5B44-B153-230D5E05FFAB}" srcOrd="0" destOrd="0" presId="urn:microsoft.com/office/officeart/2005/8/layout/cycle5"/>
    <dgm:cxn modelId="{698B1944-636C-EC41-8073-030507EA20F7}" type="presOf" srcId="{A9086B5E-073B-D64F-81F2-25FE2B4849BC}" destId="{66717F28-6089-1541-8129-72032BBDFF5A}" srcOrd="0" destOrd="0" presId="urn:microsoft.com/office/officeart/2005/8/layout/cycle5"/>
    <dgm:cxn modelId="{9DBF3A4D-7607-0648-BDAC-BA8E457FB684}" type="presOf" srcId="{480F9279-FE89-7F41-8D81-B83E6B8A572F}" destId="{C6A61A4E-2B8B-6249-97B6-752137C63A18}" srcOrd="0" destOrd="0" presId="urn:microsoft.com/office/officeart/2005/8/layout/cycle5"/>
    <dgm:cxn modelId="{0E0E295E-6A57-F743-AAC5-D7042C10750E}" srcId="{AFC95D31-CA2E-D24E-8861-C6341D3E59A9}" destId="{5D55FC03-5FA5-3E47-A529-A93F61F567E2}" srcOrd="4" destOrd="0" parTransId="{A6C08002-F2CC-4D41-A108-3EAC7685D546}" sibTransId="{E958AFEB-2267-0C4A-B52F-7528DF0791D9}"/>
    <dgm:cxn modelId="{DF723265-B48C-EB48-96FD-4B22A46E81A6}" type="presOf" srcId="{AFC95D31-CA2E-D24E-8861-C6341D3E59A9}" destId="{66054E7C-8F3F-6A42-A8C1-255FC378F722}" srcOrd="0" destOrd="0" presId="urn:microsoft.com/office/officeart/2005/8/layout/cycle5"/>
    <dgm:cxn modelId="{0D2CBD77-A40C-7947-A53D-391D574AEE9B}" srcId="{AFC95D31-CA2E-D24E-8861-C6341D3E59A9}" destId="{678EA64C-090A-064F-910F-280B53365463}" srcOrd="0" destOrd="0" parTransId="{E2DBBCB2-79B0-124D-8EDA-A187696E0D1E}" sibTransId="{DA94A5BD-5489-6645-8583-FF3ADCC25E44}"/>
    <dgm:cxn modelId="{FA8BDB82-446E-FE44-B83E-51609632C72F}" srcId="{AFC95D31-CA2E-D24E-8861-C6341D3E59A9}" destId="{09A72B3E-78CB-D14F-AFEF-E1FB7D8155FA}" srcOrd="3" destOrd="0" parTransId="{B7AFF3BF-B860-4342-ACC8-79F799B5DE8B}" sibTransId="{A9086B5E-073B-D64F-81F2-25FE2B4849BC}"/>
    <dgm:cxn modelId="{E56DC085-88B8-6B4A-AC20-BD5AB8E2D900}" type="presOf" srcId="{09A72B3E-78CB-D14F-AFEF-E1FB7D8155FA}" destId="{6280417B-B552-A944-BD82-75BCD1872482}" srcOrd="0" destOrd="0" presId="urn:microsoft.com/office/officeart/2005/8/layout/cycle5"/>
    <dgm:cxn modelId="{0FBBBB90-50C8-454A-AA8A-680CCF50F2D7}" srcId="{AFC95D31-CA2E-D24E-8861-C6341D3E59A9}" destId="{EF03BC09-6FFD-4142-B92F-63BEDD71355B}" srcOrd="2" destOrd="0" parTransId="{A09D3649-83C9-1B4D-BB52-0F1D1427379B}" sibTransId="{841A70DE-E786-9E4F-A322-2B0F893D9C7D}"/>
    <dgm:cxn modelId="{68217FA3-4665-CB46-96EE-D8A0F7040137}" type="presOf" srcId="{5D55FC03-5FA5-3E47-A529-A93F61F567E2}" destId="{51EA330C-C884-FC40-8934-473779869A81}" srcOrd="0" destOrd="0" presId="urn:microsoft.com/office/officeart/2005/8/layout/cycle5"/>
    <dgm:cxn modelId="{79C044AA-85C3-8D4B-967D-74244FF2935B}" type="presOf" srcId="{841A70DE-E786-9E4F-A322-2B0F893D9C7D}" destId="{40CF42E3-AEF7-1142-A4F4-555443AF38F6}" srcOrd="0" destOrd="0" presId="urn:microsoft.com/office/officeart/2005/8/layout/cycle5"/>
    <dgm:cxn modelId="{993800B5-B92A-FD40-954C-F88A8E87DB5E}" type="presOf" srcId="{DA94A5BD-5489-6645-8583-FF3ADCC25E44}" destId="{B14A26EF-D3DE-6041-A1FC-128759A5C58B}" srcOrd="0" destOrd="0" presId="urn:microsoft.com/office/officeart/2005/8/layout/cycle5"/>
    <dgm:cxn modelId="{491157C3-C493-E74B-B283-C1B1C13424B7}" type="presOf" srcId="{E958AFEB-2267-0C4A-B52F-7528DF0791D9}" destId="{36A2F38C-6891-3B4D-B721-4DB3B9E4C4D4}" srcOrd="0" destOrd="0" presId="urn:microsoft.com/office/officeart/2005/8/layout/cycle5"/>
    <dgm:cxn modelId="{7DFA5EFB-CF8B-984B-B653-CABB30DCC16B}" type="presOf" srcId="{678EA64C-090A-064F-910F-280B53365463}" destId="{86176745-3E13-F041-85D0-20131627889F}" srcOrd="0" destOrd="0" presId="urn:microsoft.com/office/officeart/2005/8/layout/cycle5"/>
    <dgm:cxn modelId="{E6D292F1-A014-6C46-8F0A-063EFF6D68DC}" type="presParOf" srcId="{66054E7C-8F3F-6A42-A8C1-255FC378F722}" destId="{86176745-3E13-F041-85D0-20131627889F}" srcOrd="0" destOrd="0" presId="urn:microsoft.com/office/officeart/2005/8/layout/cycle5"/>
    <dgm:cxn modelId="{B81DDAB3-DC09-F44C-AC52-C40A9AD1E5D1}" type="presParOf" srcId="{66054E7C-8F3F-6A42-A8C1-255FC378F722}" destId="{282E8D7A-63E5-564E-9022-E0310840EEEF}" srcOrd="1" destOrd="0" presId="urn:microsoft.com/office/officeart/2005/8/layout/cycle5"/>
    <dgm:cxn modelId="{8F8E2234-212E-8841-95C0-F2FF6F9C2ED5}" type="presParOf" srcId="{66054E7C-8F3F-6A42-A8C1-255FC378F722}" destId="{B14A26EF-D3DE-6041-A1FC-128759A5C58B}" srcOrd="2" destOrd="0" presId="urn:microsoft.com/office/officeart/2005/8/layout/cycle5"/>
    <dgm:cxn modelId="{594A164B-CD78-D34C-B8F3-86E2EC2B65C2}" type="presParOf" srcId="{66054E7C-8F3F-6A42-A8C1-255FC378F722}" destId="{C6A61A4E-2B8B-6249-97B6-752137C63A18}" srcOrd="3" destOrd="0" presId="urn:microsoft.com/office/officeart/2005/8/layout/cycle5"/>
    <dgm:cxn modelId="{4DEF9500-4EB0-A840-89E6-BBA7C0B68750}" type="presParOf" srcId="{66054E7C-8F3F-6A42-A8C1-255FC378F722}" destId="{405257AB-09CD-1D44-A40A-983DFC0809EB}" srcOrd="4" destOrd="0" presId="urn:microsoft.com/office/officeart/2005/8/layout/cycle5"/>
    <dgm:cxn modelId="{ABF2B2FB-6F8E-AB42-8B16-50017FC35D69}" type="presParOf" srcId="{66054E7C-8F3F-6A42-A8C1-255FC378F722}" destId="{B610A17E-F8E1-804E-BAB4-5931204F7657}" srcOrd="5" destOrd="0" presId="urn:microsoft.com/office/officeart/2005/8/layout/cycle5"/>
    <dgm:cxn modelId="{6562C2EA-8BC2-104B-8502-F375E68191EE}" type="presParOf" srcId="{66054E7C-8F3F-6A42-A8C1-255FC378F722}" destId="{FBFC6D9C-343B-5B44-B153-230D5E05FFAB}" srcOrd="6" destOrd="0" presId="urn:microsoft.com/office/officeart/2005/8/layout/cycle5"/>
    <dgm:cxn modelId="{A49E2775-63A8-7849-A967-BD8E3EAA4834}" type="presParOf" srcId="{66054E7C-8F3F-6A42-A8C1-255FC378F722}" destId="{A723AAB0-B9C8-254F-BDE9-5C30E8504581}" srcOrd="7" destOrd="0" presId="urn:microsoft.com/office/officeart/2005/8/layout/cycle5"/>
    <dgm:cxn modelId="{B3D91CD7-DB9E-6643-8A5B-B589B1C20D55}" type="presParOf" srcId="{66054E7C-8F3F-6A42-A8C1-255FC378F722}" destId="{40CF42E3-AEF7-1142-A4F4-555443AF38F6}" srcOrd="8" destOrd="0" presId="urn:microsoft.com/office/officeart/2005/8/layout/cycle5"/>
    <dgm:cxn modelId="{254A2373-03B0-9A4A-B3A6-A6A2A98E3219}" type="presParOf" srcId="{66054E7C-8F3F-6A42-A8C1-255FC378F722}" destId="{6280417B-B552-A944-BD82-75BCD1872482}" srcOrd="9" destOrd="0" presId="urn:microsoft.com/office/officeart/2005/8/layout/cycle5"/>
    <dgm:cxn modelId="{787FDC84-2450-0D47-BECB-810FEFAB4DC9}" type="presParOf" srcId="{66054E7C-8F3F-6A42-A8C1-255FC378F722}" destId="{E5D02525-CBC8-C649-93D8-6FCCA158B100}" srcOrd="10" destOrd="0" presId="urn:microsoft.com/office/officeart/2005/8/layout/cycle5"/>
    <dgm:cxn modelId="{8344C36A-9EBB-D346-961A-DD9353B4BF5B}" type="presParOf" srcId="{66054E7C-8F3F-6A42-A8C1-255FC378F722}" destId="{66717F28-6089-1541-8129-72032BBDFF5A}" srcOrd="11" destOrd="0" presId="urn:microsoft.com/office/officeart/2005/8/layout/cycle5"/>
    <dgm:cxn modelId="{AD58EDD9-896E-A043-B810-B2CCA533D66F}" type="presParOf" srcId="{66054E7C-8F3F-6A42-A8C1-255FC378F722}" destId="{51EA330C-C884-FC40-8934-473779869A81}" srcOrd="12" destOrd="0" presId="urn:microsoft.com/office/officeart/2005/8/layout/cycle5"/>
    <dgm:cxn modelId="{2BFB907D-F43D-9B4A-81AE-63DC4CD3C6A2}" type="presParOf" srcId="{66054E7C-8F3F-6A42-A8C1-255FC378F722}" destId="{A68C6C05-9835-FF4F-8316-0891A3103FF4}" srcOrd="13" destOrd="0" presId="urn:microsoft.com/office/officeart/2005/8/layout/cycle5"/>
    <dgm:cxn modelId="{83572E4A-14BB-6941-A5A6-446168BD0BD1}" type="presParOf" srcId="{66054E7C-8F3F-6A42-A8C1-255FC378F722}" destId="{36A2F38C-6891-3B4D-B721-4DB3B9E4C4D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176745-3E13-F041-85D0-20131627889F}">
      <dsp:nvSpPr>
        <dsp:cNvPr id="0" name=""/>
        <dsp:cNvSpPr/>
      </dsp:nvSpPr>
      <dsp:spPr>
        <a:xfrm>
          <a:off x="3732553" y="1222"/>
          <a:ext cx="2146963" cy="845066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solidFill>
                <a:schemeClr val="tx1"/>
              </a:solidFill>
              <a:latin typeface="+mj-lt"/>
            </a:rPr>
            <a:t>Erkundungsdrang</a:t>
          </a:r>
          <a:br>
            <a:rPr lang="de-DE" sz="1500" kern="1200" dirty="0">
              <a:solidFill>
                <a:schemeClr val="tx1"/>
              </a:solidFill>
              <a:latin typeface="+mj-lt"/>
            </a:rPr>
          </a:br>
          <a:r>
            <a:rPr lang="de-DE" sz="1500" kern="1200" dirty="0">
              <a:solidFill>
                <a:schemeClr val="tx1"/>
              </a:solidFill>
              <a:latin typeface="+mj-lt"/>
            </a:rPr>
            <a:t>&amp; Lebensfreude</a:t>
          </a:r>
          <a:br>
            <a:rPr lang="de-DE" sz="1500" kern="1200" dirty="0">
              <a:solidFill>
                <a:schemeClr val="tx1"/>
              </a:solidFill>
              <a:latin typeface="+mj-lt"/>
            </a:rPr>
          </a:br>
          <a:r>
            <a:rPr lang="de-DE" sz="1500" kern="1200" dirty="0">
              <a:solidFill>
                <a:schemeClr val="tx1"/>
              </a:solidFill>
              <a:latin typeface="+mj-lt"/>
            </a:rPr>
            <a:t>der Kinder</a:t>
          </a:r>
        </a:p>
      </dsp:txBody>
      <dsp:txXfrm>
        <a:off x="3773806" y="42475"/>
        <a:ext cx="2064457" cy="762560"/>
      </dsp:txXfrm>
    </dsp:sp>
    <dsp:sp modelId="{B14A26EF-D3DE-6041-A1FC-128759A5C58B}">
      <dsp:nvSpPr>
        <dsp:cNvPr id="0" name=""/>
        <dsp:cNvSpPr/>
      </dsp:nvSpPr>
      <dsp:spPr>
        <a:xfrm>
          <a:off x="3269382" y="501462"/>
          <a:ext cx="3379808" cy="3379808"/>
        </a:xfrm>
        <a:custGeom>
          <a:avLst/>
          <a:gdLst/>
          <a:ahLst/>
          <a:cxnLst/>
          <a:rect l="0" t="0" r="0" b="0"/>
          <a:pathLst>
            <a:path>
              <a:moveTo>
                <a:pt x="2736181" y="362847"/>
              </a:moveTo>
              <a:arcTo wR="1689904" hR="1689904" stAng="18495175" swAng="960858"/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61A4E-2B8B-6249-97B6-752137C63A18}">
      <dsp:nvSpPr>
        <dsp:cNvPr id="0" name=""/>
        <dsp:cNvSpPr/>
      </dsp:nvSpPr>
      <dsp:spPr>
        <a:xfrm>
          <a:off x="5692418" y="1334348"/>
          <a:ext cx="1739316" cy="845066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solidFill>
                <a:schemeClr val="tx1"/>
              </a:solidFill>
              <a:latin typeface="+mj-lt"/>
            </a:rPr>
            <a:t>Aktivierung &amp;</a:t>
          </a:r>
          <a:br>
            <a:rPr lang="de-DE" sz="1500" kern="1200" dirty="0">
              <a:solidFill>
                <a:schemeClr val="tx1"/>
              </a:solidFill>
              <a:latin typeface="+mj-lt"/>
            </a:rPr>
          </a:br>
          <a:r>
            <a:rPr lang="de-DE" sz="1500" kern="1200" dirty="0">
              <a:solidFill>
                <a:schemeClr val="tx1"/>
              </a:solidFill>
              <a:latin typeface="+mj-lt"/>
            </a:rPr>
            <a:t>Motivation der</a:t>
          </a:r>
          <a:br>
            <a:rPr lang="de-DE" sz="1500" kern="1200" dirty="0">
              <a:solidFill>
                <a:schemeClr val="tx1"/>
              </a:solidFill>
              <a:latin typeface="+mj-lt"/>
            </a:rPr>
          </a:br>
          <a:r>
            <a:rPr lang="de-DE" sz="1500" kern="1200" dirty="0">
              <a:solidFill>
                <a:schemeClr val="tx1"/>
              </a:solidFill>
              <a:latin typeface="+mj-lt"/>
            </a:rPr>
            <a:t>Bewohner/-innen</a:t>
          </a:r>
        </a:p>
      </dsp:txBody>
      <dsp:txXfrm>
        <a:off x="5733671" y="1375601"/>
        <a:ext cx="1656810" cy="762560"/>
      </dsp:txXfrm>
    </dsp:sp>
    <dsp:sp modelId="{B610A17E-F8E1-804E-BAB4-5931204F7657}">
      <dsp:nvSpPr>
        <dsp:cNvPr id="0" name=""/>
        <dsp:cNvSpPr/>
      </dsp:nvSpPr>
      <dsp:spPr>
        <a:xfrm>
          <a:off x="3217782" y="489425"/>
          <a:ext cx="3379808" cy="3379808"/>
        </a:xfrm>
        <a:custGeom>
          <a:avLst/>
          <a:gdLst/>
          <a:ahLst/>
          <a:cxnLst/>
          <a:rect l="0" t="0" r="0" b="0"/>
          <a:pathLst>
            <a:path>
              <a:moveTo>
                <a:pt x="3374141" y="1828192"/>
              </a:moveTo>
              <a:arcTo wR="1689904" hR="1689904" stAng="281631" swAng="854383"/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FC6D9C-343B-5B44-B153-230D5E05FFAB}">
      <dsp:nvSpPr>
        <dsp:cNvPr id="0" name=""/>
        <dsp:cNvSpPr/>
      </dsp:nvSpPr>
      <dsp:spPr>
        <a:xfrm>
          <a:off x="5309816" y="2856543"/>
          <a:ext cx="1743892" cy="845066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solidFill>
                <a:schemeClr val="tx1"/>
              </a:solidFill>
              <a:latin typeface="+mj-lt"/>
            </a:rPr>
            <a:t>Abbau von</a:t>
          </a:r>
          <a:br>
            <a:rPr lang="de-DE" sz="1500" kern="1200" dirty="0">
              <a:solidFill>
                <a:schemeClr val="tx1"/>
              </a:solidFill>
              <a:latin typeface="+mj-lt"/>
            </a:rPr>
          </a:br>
          <a:r>
            <a:rPr lang="de-DE" sz="1500" kern="1200" dirty="0">
              <a:solidFill>
                <a:schemeClr val="tx1"/>
              </a:solidFill>
              <a:latin typeface="+mj-lt"/>
            </a:rPr>
            <a:t>Kontaktbarrieren</a:t>
          </a:r>
        </a:p>
      </dsp:txBody>
      <dsp:txXfrm>
        <a:off x="5351069" y="2897796"/>
        <a:ext cx="1661386" cy="762560"/>
      </dsp:txXfrm>
    </dsp:sp>
    <dsp:sp modelId="{40CF42E3-AEF7-1142-A4F4-555443AF38F6}">
      <dsp:nvSpPr>
        <dsp:cNvPr id="0" name=""/>
        <dsp:cNvSpPr/>
      </dsp:nvSpPr>
      <dsp:spPr>
        <a:xfrm>
          <a:off x="3230881" y="478830"/>
          <a:ext cx="3379808" cy="3379808"/>
        </a:xfrm>
        <a:custGeom>
          <a:avLst/>
          <a:gdLst/>
          <a:ahLst/>
          <a:cxnLst/>
          <a:rect l="0" t="0" r="0" b="0"/>
          <a:pathLst>
            <a:path>
              <a:moveTo>
                <a:pt x="2125785" y="3322627"/>
              </a:moveTo>
              <a:arcTo wR="1689904" hR="1689904" stAng="4503155" swAng="1893314"/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80417B-B552-A944-BD82-75BCD1872482}">
      <dsp:nvSpPr>
        <dsp:cNvPr id="0" name=""/>
        <dsp:cNvSpPr/>
      </dsp:nvSpPr>
      <dsp:spPr>
        <a:xfrm>
          <a:off x="2590494" y="2835286"/>
          <a:ext cx="1976611" cy="845066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solidFill>
                <a:schemeClr val="tx1"/>
              </a:solidFill>
              <a:latin typeface="+mj-lt"/>
            </a:rPr>
            <a:t>Gemeinsames</a:t>
          </a:r>
          <a:br>
            <a:rPr lang="de-DE" sz="1500" kern="1200" dirty="0">
              <a:solidFill>
                <a:schemeClr val="tx1"/>
              </a:solidFill>
              <a:latin typeface="+mj-lt"/>
            </a:rPr>
          </a:br>
          <a:r>
            <a:rPr lang="de-DE" sz="1500" kern="1200" dirty="0">
              <a:solidFill>
                <a:schemeClr val="tx1"/>
              </a:solidFill>
              <a:latin typeface="+mj-lt"/>
            </a:rPr>
            <a:t>Erleben &amp; Lernen</a:t>
          </a:r>
          <a:br>
            <a:rPr lang="de-DE" sz="1500" kern="1200" dirty="0">
              <a:solidFill>
                <a:schemeClr val="tx1"/>
              </a:solidFill>
              <a:latin typeface="+mj-lt"/>
            </a:rPr>
          </a:br>
          <a:r>
            <a:rPr lang="de-DE" sz="1500" kern="1200" dirty="0">
              <a:solidFill>
                <a:schemeClr val="tx1"/>
              </a:solidFill>
              <a:latin typeface="+mj-lt"/>
            </a:rPr>
            <a:t>voneinander</a:t>
          </a:r>
        </a:p>
      </dsp:txBody>
      <dsp:txXfrm>
        <a:off x="2631747" y="2876539"/>
        <a:ext cx="1894105" cy="762560"/>
      </dsp:txXfrm>
    </dsp:sp>
    <dsp:sp modelId="{66717F28-6089-1541-8129-72032BBDFF5A}">
      <dsp:nvSpPr>
        <dsp:cNvPr id="0" name=""/>
        <dsp:cNvSpPr/>
      </dsp:nvSpPr>
      <dsp:spPr>
        <a:xfrm>
          <a:off x="3102065" y="353362"/>
          <a:ext cx="3379808" cy="3379808"/>
        </a:xfrm>
        <a:custGeom>
          <a:avLst/>
          <a:gdLst/>
          <a:ahLst/>
          <a:cxnLst/>
          <a:rect l="0" t="0" r="0" b="0"/>
          <a:pathLst>
            <a:path>
              <a:moveTo>
                <a:pt x="138545" y="2360026"/>
              </a:moveTo>
              <a:arcTo wR="1689904" hR="1689904" stAng="9398261" swAng="834856"/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EA330C-C884-FC40-8934-473779869A81}">
      <dsp:nvSpPr>
        <dsp:cNvPr id="0" name=""/>
        <dsp:cNvSpPr/>
      </dsp:nvSpPr>
      <dsp:spPr>
        <a:xfrm>
          <a:off x="2187622" y="1341428"/>
          <a:ext cx="1908928" cy="845066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solidFill>
                <a:schemeClr val="tx1"/>
              </a:solidFill>
              <a:latin typeface="+mj-lt"/>
            </a:rPr>
            <a:t>Sinnerleben &amp;</a:t>
          </a:r>
          <a:br>
            <a:rPr lang="de-DE" sz="1500" kern="1200" dirty="0">
              <a:solidFill>
                <a:schemeClr val="tx1"/>
              </a:solidFill>
              <a:latin typeface="+mj-lt"/>
            </a:rPr>
          </a:br>
          <a:r>
            <a:rPr lang="de-DE" sz="1500" kern="1200" dirty="0">
              <a:solidFill>
                <a:schemeClr val="tx1"/>
              </a:solidFill>
              <a:latin typeface="+mj-lt"/>
            </a:rPr>
            <a:t>Selbstwirksamkeit</a:t>
          </a:r>
        </a:p>
      </dsp:txBody>
      <dsp:txXfrm>
        <a:off x="2228875" y="1382681"/>
        <a:ext cx="1826422" cy="762560"/>
      </dsp:txXfrm>
    </dsp:sp>
    <dsp:sp modelId="{36A2F38C-6891-3B4D-B721-4DB3B9E4C4D4}">
      <dsp:nvSpPr>
        <dsp:cNvPr id="0" name=""/>
        <dsp:cNvSpPr/>
      </dsp:nvSpPr>
      <dsp:spPr>
        <a:xfrm>
          <a:off x="3054138" y="507823"/>
          <a:ext cx="3379808" cy="3379808"/>
        </a:xfrm>
        <a:custGeom>
          <a:avLst/>
          <a:gdLst/>
          <a:ahLst/>
          <a:cxnLst/>
          <a:rect l="0" t="0" r="0" b="0"/>
          <a:pathLst>
            <a:path>
              <a:moveTo>
                <a:pt x="305159" y="721266"/>
              </a:moveTo>
              <a:arcTo wR="1689904" hR="1689904" stAng="12898382" swAng="823994"/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762AA5A-7E1B-F44C-B4D9-9C130CED0F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A3E3975-BF9A-5642-88BF-57F9D85100F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AD115-06BA-4D40-9402-86E4D11E869F}" type="datetimeFigureOut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D70D93-B6BE-3342-8EF6-B282CF656C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B51E26-B9AB-6343-837B-D47EA8121E3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B7987-9EF7-DB44-976F-3DA1803C4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106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2627D-8AC0-4245-9897-ED5E24E12AAF}" type="datetimeFigureOut">
              <a:rPr lang="de-DE" smtClean="0"/>
              <a:t>24.11.21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88F12-96A5-1E46-B2C8-707534D910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608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98ADBDFB-483D-3449-8B8A-87AF0ECA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47350" y="6592186"/>
            <a:ext cx="1324897" cy="20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1049F053-738C-6A40-8EE9-22E401343BF5}" type="datetime1">
              <a:rPr lang="de-DE" smtClean="0"/>
              <a:t>24.11.21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65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ECF22B4-8D9C-4640-90E7-F79DF15F2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E062-4A97-244C-8459-A970B4DBFE4C}" type="datetime1">
              <a:rPr lang="de-DE" smtClean="0"/>
              <a:t>24.11.21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36F2E3-8C6E-D947-9567-4C033636F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2F5751-9448-3E45-856D-B810A6D42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65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pic>
        <p:nvPicPr>
          <p:cNvPr id="13" name="Grafik 12" descr="Brotdose Silhouette">
            <a:extLst>
              <a:ext uri="{FF2B5EF4-FFF2-40B4-BE49-F238E27FC236}">
                <a16:creationId xmlns:a16="http://schemas.microsoft.com/office/drawing/2014/main" id="{61BFEE37-09AA-7D4A-BD26-B3E7ED5FD7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04265" y="2904031"/>
            <a:ext cx="2853267" cy="2853267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3272366" y="1363133"/>
            <a:ext cx="56472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0" dirty="0">
                <a:solidFill>
                  <a:srgbClr val="C84691"/>
                </a:solidFill>
              </a:rPr>
              <a:t>Pause</a:t>
            </a:r>
          </a:p>
        </p:txBody>
      </p:sp>
    </p:spTree>
    <p:extLst>
      <p:ext uri="{BB962C8B-B14F-4D97-AF65-F5344CB8AC3E}">
        <p14:creationId xmlns:p14="http://schemas.microsoft.com/office/powerpoint/2010/main" val="270064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dunkel (mittlere Sonne) Silhouette">
            <a:extLst>
              <a:ext uri="{FF2B5EF4-FFF2-40B4-BE49-F238E27FC236}">
                <a16:creationId xmlns:a16="http://schemas.microsoft.com/office/drawing/2014/main" id="{ED5C4290-5AE5-9943-9239-0626A8272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67250" y="3429000"/>
            <a:ext cx="2857500" cy="28575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414867" y="1363133"/>
            <a:ext cx="11396133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0" dirty="0">
                <a:solidFill>
                  <a:srgbClr val="C84691"/>
                </a:solidFill>
              </a:rPr>
              <a:t>Danke </a:t>
            </a:r>
            <a:r>
              <a:rPr lang="de-DE" sz="7500" dirty="0" err="1">
                <a:solidFill>
                  <a:srgbClr val="C84691"/>
                </a:solidFill>
              </a:rPr>
              <a:t>für</a:t>
            </a:r>
            <a:r>
              <a:rPr lang="de-DE" sz="7500" dirty="0">
                <a:solidFill>
                  <a:srgbClr val="C84691"/>
                </a:solidFill>
              </a:rPr>
              <a:t> Ihre Aufmerksamkeit</a:t>
            </a:r>
          </a:p>
        </p:txBody>
      </p:sp>
    </p:spTree>
    <p:extLst>
      <p:ext uri="{BB962C8B-B14F-4D97-AF65-F5344CB8AC3E}">
        <p14:creationId xmlns:p14="http://schemas.microsoft.com/office/powerpoint/2010/main" val="4092455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414867" y="1363133"/>
            <a:ext cx="11396133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0" dirty="0">
                <a:solidFill>
                  <a:srgbClr val="C84691"/>
                </a:solidFill>
              </a:rPr>
              <a:t>Viel Erfolg &amp; Freude </a:t>
            </a:r>
            <a:br>
              <a:rPr lang="de-DE" sz="7500" dirty="0">
                <a:solidFill>
                  <a:srgbClr val="C84691"/>
                </a:solidFill>
              </a:rPr>
            </a:br>
            <a:r>
              <a:rPr lang="de-DE" sz="7500" dirty="0">
                <a:solidFill>
                  <a:srgbClr val="C84691"/>
                </a:solidFill>
              </a:rPr>
              <a:t>bei der Umsetzung!</a:t>
            </a:r>
          </a:p>
        </p:txBody>
      </p:sp>
      <p:pic>
        <p:nvPicPr>
          <p:cNvPr id="12" name="Grafik 11" descr="Volltreffer Silhouette">
            <a:extLst>
              <a:ext uri="{FF2B5EF4-FFF2-40B4-BE49-F238E27FC236}">
                <a16:creationId xmlns:a16="http://schemas.microsoft.com/office/drawing/2014/main" id="{ED5C4290-5AE5-9943-9239-0626A8272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93734" y="3615268"/>
            <a:ext cx="2404532" cy="240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149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B01598-5E69-FA41-A3DE-E15A9AB53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A65-E7A0-EC43-98E3-6E4DAAEB1500}" type="datetime1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B2791E-322B-D44F-B895-E55037F1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6B3495-D96B-544F-8654-1A440CBB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562B988E-CCB2-4841-8F2A-BFD7F5ECAA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08100" y="1515533"/>
            <a:ext cx="9612313" cy="45466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73504E0-3652-864A-A30B-E4490E5ADA9D}"/>
              </a:ext>
            </a:extLst>
          </p:cNvPr>
          <p:cNvSpPr/>
          <p:nvPr userDrawn="1"/>
        </p:nvSpPr>
        <p:spPr>
          <a:xfrm>
            <a:off x="1308099" y="1007501"/>
            <a:ext cx="9612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tx2"/>
                </a:solidFill>
                <a:latin typeface="+mn-lt"/>
              </a:rPr>
              <a:t>Quellen</a:t>
            </a:r>
          </a:p>
        </p:txBody>
      </p:sp>
    </p:spTree>
    <p:extLst>
      <p:ext uri="{BB962C8B-B14F-4D97-AF65-F5344CB8AC3E}">
        <p14:creationId xmlns:p14="http://schemas.microsoft.com/office/powerpoint/2010/main" val="338958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26B30AA0-27B0-724A-BC3A-BB14ABB701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33" y="1126836"/>
            <a:ext cx="11218334" cy="4680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3986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6">
            <a:extLst>
              <a:ext uri="{FF2B5EF4-FFF2-40B4-BE49-F238E27FC236}">
                <a16:creationId xmlns:a16="http://schemas.microsoft.com/office/drawing/2014/main" id="{7F049802-ECD1-C643-912D-386795A12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61D59672-7743-DC4D-9783-98C1AD9CF9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56477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2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el 6">
            <a:extLst>
              <a:ext uri="{FF2B5EF4-FFF2-40B4-BE49-F238E27FC236}">
                <a16:creationId xmlns:a16="http://schemas.microsoft.com/office/drawing/2014/main" id="{19A2841D-D94D-374C-8C47-77E9AE367A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069" y="1125537"/>
            <a:ext cx="11218334" cy="1108507"/>
          </a:xfrm>
        </p:spPr>
        <p:txBody>
          <a:bodyPr/>
          <a:lstStyle/>
          <a:p>
            <a:r>
              <a:rPr lang="de-DE" dirty="0"/>
              <a:t>Mastertitelformat zweizeilig</a:t>
            </a:r>
            <a:br>
              <a:rPr lang="de-DE" dirty="0"/>
            </a:b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D1AA4AB3-51EC-7A4B-B191-EEA72BB6A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2428247"/>
            <a:ext cx="11218334" cy="3384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02795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ein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6CAA9C-4BC8-B14D-965D-E44FF2EC5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8BAA-ED7E-914F-B5FB-655550FF83F7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CA5E60A-7A40-5346-A33E-B7640AE0B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D9CE7E56-90F8-ED42-B721-0F0EAE34B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el 6">
            <a:extLst>
              <a:ext uri="{FF2B5EF4-FFF2-40B4-BE49-F238E27FC236}">
                <a16:creationId xmlns:a16="http://schemas.microsoft.com/office/drawing/2014/main" id="{89E9A315-C7AA-1646-AFAC-9D3D6F8CA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9" name="Inhaltsplatzhalter 5">
            <a:extLst>
              <a:ext uri="{FF2B5EF4-FFF2-40B4-BE49-F238E27FC236}">
                <a16:creationId xmlns:a16="http://schemas.microsoft.com/office/drawing/2014/main" id="{2D11416B-2A95-134C-85F1-B1379BA43AE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5090477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D56DF8-3D09-E149-9913-F60FE23ECA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8099" y="1125538"/>
            <a:ext cx="9612313" cy="1140979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Mastertitelformat zweizeilig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6CAA9C-4BC8-B14D-965D-E44FF2EC5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8BAA-ED7E-914F-B5FB-655550FF83F7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CA5E60A-7A40-5346-A33E-B7640AE0B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D9CE7E56-90F8-ED42-B721-0F0EAE34B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Inhaltsplatzhalter 5">
            <a:extLst>
              <a:ext uri="{FF2B5EF4-FFF2-40B4-BE49-F238E27FC236}">
                <a16:creationId xmlns:a16="http://schemas.microsoft.com/office/drawing/2014/main" id="{58ADBF0A-E11F-2841-A94F-3BB85610C86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 b="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20839142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7D6C16-B391-764F-B3EB-40106418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82A9-C35B-1546-AC80-AA3504769BDC}" type="datetime1">
              <a:rPr lang="de-DE" smtClean="0"/>
              <a:t>24.11.21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AA361F-3405-E644-885F-B837DAE84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1EEDBF-B904-0243-9D55-F7596CF8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17517DA2-4216-1543-9B86-A97B4805E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08099" y="2088000"/>
            <a:ext cx="9612313" cy="3960000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ts val="2220"/>
              </a:lnSpc>
              <a:spcBef>
                <a:spcPts val="0"/>
              </a:spcBef>
              <a:spcAft>
                <a:spcPts val="1200"/>
              </a:spcAft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2345D4D3-2F55-F84B-8186-92A458768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40585"/>
            <a:ext cx="9612314" cy="55962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1684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+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7D6C16-B391-764F-B3EB-40106418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FDE6-8BFE-2A43-AF24-39B5B6C9D6A9}" type="datetime1">
              <a:rPr lang="de-DE" smtClean="0"/>
              <a:t>24.11.21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AA361F-3405-E644-885F-B837DAE84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1EEDBF-B904-0243-9D55-F7596CF8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5">
            <a:extLst>
              <a:ext uri="{FF2B5EF4-FFF2-40B4-BE49-F238E27FC236}">
                <a16:creationId xmlns:a16="http://schemas.microsoft.com/office/drawing/2014/main" id="{3BFC6569-44DD-EB44-8E18-4674020BDB5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68187" y="2088000"/>
            <a:ext cx="5040000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  <p:sp>
        <p:nvSpPr>
          <p:cNvPr id="9" name="Inhaltsplatzhalter 5">
            <a:extLst>
              <a:ext uri="{FF2B5EF4-FFF2-40B4-BE49-F238E27FC236}">
                <a16:creationId xmlns:a16="http://schemas.microsoft.com/office/drawing/2014/main" id="{79220A1C-0B0E-FC47-8C21-1DB7CDB0661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79431" y="2088000"/>
            <a:ext cx="5040000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  <p:sp>
        <p:nvSpPr>
          <p:cNvPr id="12" name="Titel 6">
            <a:extLst>
              <a:ext uri="{FF2B5EF4-FFF2-40B4-BE49-F238E27FC236}">
                <a16:creationId xmlns:a16="http://schemas.microsoft.com/office/drawing/2014/main" id="{9A8E82BF-2F21-0D44-804E-0CA740E64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186" y="1125538"/>
            <a:ext cx="10455627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2117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412C27-20AC-754F-A0FC-DD52218C7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B01598-5E69-FA41-A3DE-E15A9AB53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A65-E7A0-EC43-98E3-6E4DAAEB1500}" type="datetime1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B2791E-322B-D44F-B895-E55037F1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6B3495-D96B-544F-8654-1A440CBB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972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CDB5E02C-0613-9143-A6A7-6A79FEC6BBBE}"/>
              </a:ext>
            </a:extLst>
          </p:cNvPr>
          <p:cNvSpPr/>
          <p:nvPr userDrawn="1"/>
        </p:nvSpPr>
        <p:spPr>
          <a:xfrm>
            <a:off x="0" y="855723"/>
            <a:ext cx="12192000" cy="60090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3C053D7C-C9A5-334A-9CE2-152AFD72082D}"/>
              </a:ext>
            </a:extLst>
          </p:cNvPr>
          <p:cNvSpPr/>
          <p:nvPr userDrawn="1"/>
        </p:nvSpPr>
        <p:spPr>
          <a:xfrm>
            <a:off x="0" y="6576718"/>
            <a:ext cx="12192000" cy="30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6E58C29-5A56-0742-BA7D-1020F31C6BF0}"/>
              </a:ext>
            </a:extLst>
          </p:cNvPr>
          <p:cNvSpPr/>
          <p:nvPr userDrawn="1"/>
        </p:nvSpPr>
        <p:spPr>
          <a:xfrm>
            <a:off x="0" y="1468662"/>
            <a:ext cx="12192000" cy="2407036"/>
          </a:xfrm>
          <a:prstGeom prst="rect">
            <a:avLst/>
          </a:prstGeom>
          <a:solidFill>
            <a:srgbClr val="3978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j-lt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86AFA896-686F-004A-8984-669F369BE0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41520" y="342000"/>
            <a:ext cx="2108960" cy="811138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F39068C5-3662-3E49-9648-3C72ABEC42E5}"/>
              </a:ext>
            </a:extLst>
          </p:cNvPr>
          <p:cNvSpPr/>
          <p:nvPr userDrawn="1"/>
        </p:nvSpPr>
        <p:spPr>
          <a:xfrm>
            <a:off x="0" y="6576717"/>
            <a:ext cx="12192000" cy="30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0C4AB4-5786-DE4F-AD10-4830E39188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47350" y="6576716"/>
            <a:ext cx="1324897" cy="2249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895B38D2-C74A-3C46-AC15-40909241E0D1}" type="datetime1">
              <a:rPr lang="de-DE" smtClean="0"/>
              <a:t>24.11.21</a:t>
            </a:fld>
            <a:endParaRPr lang="en-US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EFD8A17-DE0B-F049-BDE2-12AF1E8509F1}"/>
              </a:ext>
            </a:extLst>
          </p:cNvPr>
          <p:cNvSpPr/>
          <p:nvPr userDrawn="1"/>
        </p:nvSpPr>
        <p:spPr>
          <a:xfrm>
            <a:off x="0" y="3839313"/>
            <a:ext cx="12192000" cy="1019898"/>
          </a:xfrm>
          <a:prstGeom prst="rect">
            <a:avLst/>
          </a:prstGeom>
          <a:solidFill>
            <a:srgbClr val="BE4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111D449-6047-2846-8089-740439D1D83E}"/>
              </a:ext>
            </a:extLst>
          </p:cNvPr>
          <p:cNvSpPr/>
          <p:nvPr userDrawn="1"/>
        </p:nvSpPr>
        <p:spPr>
          <a:xfrm>
            <a:off x="2140485" y="2096004"/>
            <a:ext cx="79110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6000" kern="1200" dirty="0" err="1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rPr>
              <a:t>Multiplikatorenschulung</a:t>
            </a:r>
            <a:endParaRPr lang="de-DE" sz="6000" kern="1200" dirty="0">
              <a:solidFill>
                <a:schemeClr val="bg1"/>
              </a:solidFill>
              <a:effectLst/>
              <a:latin typeface="+mj-lt"/>
              <a:ea typeface="+mn-ea"/>
              <a:cs typeface="+mn-cs"/>
            </a:endParaRPr>
          </a:p>
        </p:txBody>
      </p:sp>
      <p:sp>
        <p:nvSpPr>
          <p:cNvPr id="29" name="Untertitel 2">
            <a:extLst>
              <a:ext uri="{FF2B5EF4-FFF2-40B4-BE49-F238E27FC236}">
                <a16:creationId xmlns:a16="http://schemas.microsoft.com/office/drawing/2014/main" id="{4A65F5D7-475B-474E-8E92-B8BE262D099D}"/>
              </a:ext>
            </a:extLst>
          </p:cNvPr>
          <p:cNvSpPr txBox="1">
            <a:spLocks/>
          </p:cNvSpPr>
          <p:nvPr userDrawn="1"/>
        </p:nvSpPr>
        <p:spPr>
          <a:xfrm>
            <a:off x="3400386" y="3839313"/>
            <a:ext cx="7961881" cy="1015663"/>
          </a:xfrm>
          <a:prstGeom prst="rect">
            <a:avLst/>
          </a:prstGeom>
        </p:spPr>
        <p:txBody>
          <a:bodyPr vert="horz" lIns="72000" tIns="36000" rIns="72000" bIns="360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0" kern="120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rPr>
              <a:t>MODUL 3:  </a:t>
            </a:r>
            <a:r>
              <a:rPr lang="de-DE" sz="2800" b="1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ALT &amp; JUNG – </a:t>
            </a:r>
            <a:br>
              <a:rPr lang="de-DE" sz="2800" b="1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2800" b="1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                    INTERGENERATIVE ZUSAMMENARBEIT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04EF59C-9864-FA41-8F90-AC52C67BF7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1096" r="1096"/>
          <a:stretch/>
        </p:blipFill>
        <p:spPr>
          <a:xfrm>
            <a:off x="1512000" y="3528000"/>
            <a:ext cx="1656000" cy="1656000"/>
          </a:xfrm>
          <a:prstGeom prst="ellipse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6928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5"/>
        </a:buBlip>
        <a:defRPr sz="28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>
            <a:extLst>
              <a:ext uri="{FF2B5EF4-FFF2-40B4-BE49-F238E27FC236}">
                <a16:creationId xmlns:a16="http://schemas.microsoft.com/office/drawing/2014/main" id="{222F713E-D75F-2C44-8615-EF36991D10A7}"/>
              </a:ext>
            </a:extLst>
          </p:cNvPr>
          <p:cNvSpPr/>
          <p:nvPr userDrawn="1"/>
        </p:nvSpPr>
        <p:spPr>
          <a:xfrm>
            <a:off x="0" y="6576717"/>
            <a:ext cx="12192000" cy="2812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F79FF57-5204-1041-BF47-752089035974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81000" y="6264000"/>
            <a:ext cx="1276074" cy="490798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7F537A0-990E-4540-A0E0-DAB14DA98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9"/>
            <a:ext cx="9612313" cy="5746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3C331A-9AA0-1441-ADB9-01CD260842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8074" y="6561699"/>
            <a:ext cx="2743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2C2247F-89A7-6442-8850-9E2A8B3DD21B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DA9BD2-D024-4647-885B-21B641BA38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C2234B-DD0D-A54E-A09A-38591B2C0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35AAFA4-40B9-2D41-B506-6A243DE9E52A}"/>
              </a:ext>
            </a:extLst>
          </p:cNvPr>
          <p:cNvSpPr/>
          <p:nvPr userDrawn="1"/>
        </p:nvSpPr>
        <p:spPr>
          <a:xfrm>
            <a:off x="0" y="0"/>
            <a:ext cx="12192000" cy="685098"/>
          </a:xfrm>
          <a:prstGeom prst="rect">
            <a:avLst/>
          </a:prstGeom>
          <a:solidFill>
            <a:srgbClr val="3978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j-lt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AA2E7C9-C84C-A64D-88DD-6D39FC53E06E}"/>
              </a:ext>
            </a:extLst>
          </p:cNvPr>
          <p:cNvSpPr/>
          <p:nvPr userDrawn="1"/>
        </p:nvSpPr>
        <p:spPr>
          <a:xfrm>
            <a:off x="838200" y="433098"/>
            <a:ext cx="11353800" cy="252000"/>
          </a:xfrm>
          <a:prstGeom prst="rect">
            <a:avLst/>
          </a:prstGeom>
          <a:solidFill>
            <a:srgbClr val="BE4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8812AED-AADA-BA49-AC67-9AD3700B2096}"/>
              </a:ext>
            </a:extLst>
          </p:cNvPr>
          <p:cNvSpPr txBox="1">
            <a:spLocks/>
          </p:cNvSpPr>
          <p:nvPr userDrawn="1"/>
        </p:nvSpPr>
        <p:spPr>
          <a:xfrm>
            <a:off x="1233949" y="442800"/>
            <a:ext cx="8668334" cy="252000"/>
          </a:xfrm>
          <a:prstGeom prst="rect">
            <a:avLst/>
          </a:prstGeom>
        </p:spPr>
        <p:txBody>
          <a:bodyPr vert="horz" lIns="91440" tIns="0" rIns="91440" bIns="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dirty="0">
                <a:latin typeface="+mj-lt"/>
              </a:rPr>
              <a:t>MODUL 3: </a:t>
            </a:r>
            <a:r>
              <a:rPr lang="de-DE" sz="1200" b="1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„ALT &amp; JUNG“ – INTERGENERATIVE ZUSAMMENARBEIT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524E4C3-A750-6544-835C-02D649729B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/>
          <a:srcRect t="1096" r="1096"/>
          <a:stretch/>
        </p:blipFill>
        <p:spPr>
          <a:xfrm>
            <a:off x="657949" y="288000"/>
            <a:ext cx="540000" cy="540000"/>
          </a:xfrm>
          <a:prstGeom prst="ellipse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78413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93" r:id="rId2"/>
    <p:sldLayoutId id="2147483694" r:id="rId3"/>
    <p:sldLayoutId id="2147483689" r:id="rId4"/>
    <p:sldLayoutId id="2147483688" r:id="rId5"/>
    <p:sldLayoutId id="2147483686" r:id="rId6"/>
    <p:sldLayoutId id="2147483687" r:id="rId7"/>
    <p:sldLayoutId id="2147483683" r:id="rId8"/>
    <p:sldLayoutId id="2147483684" r:id="rId9"/>
    <p:sldLayoutId id="2147483680" r:id="rId10"/>
    <p:sldLayoutId id="2147483690" r:id="rId11"/>
    <p:sldLayoutId id="2147483691" r:id="rId12"/>
    <p:sldLayoutId id="2147483692" r:id="rId1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7"/>
        </a:buBlip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24" userDrawn="1">
          <p15:clr>
            <a:srgbClr val="F26B43"/>
          </p15:clr>
        </p15:guide>
        <p15:guide id="2" pos="6879" userDrawn="1">
          <p15:clr>
            <a:srgbClr val="F26B43"/>
          </p15:clr>
        </p15:guide>
        <p15:guide id="3" orient="horz" pos="1071" userDrawn="1">
          <p15:clr>
            <a:srgbClr val="F26B43"/>
          </p15:clr>
        </p15:guide>
        <p15:guide id="4" orient="horz" pos="1344" userDrawn="1">
          <p15:clr>
            <a:srgbClr val="F26B43"/>
          </p15:clr>
        </p15:guide>
        <p15:guide id="5" orient="horz" pos="3770" userDrawn="1">
          <p15:clr>
            <a:srgbClr val="F26B43"/>
          </p15:clr>
        </p15:guide>
        <p15:guide id="6" orient="horz" pos="709" userDrawn="1">
          <p15:clr>
            <a:srgbClr val="F26B43"/>
          </p15:clr>
        </p15:guide>
        <p15:guide id="7" orient="horz" pos="12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80/15350770.2011.619925" TargetMode="Externa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86/s12889-019-6572-0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558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953E16A-9C43-5F43-9A1F-B7E5D5CAE8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62AC2EB-7599-B14F-9F8C-2AB72DFE7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B4872EE-86CC-A540-AEBA-640B9C1DB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ACF4A5D3-CF8C-974A-A99E-2F0303421478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446264577"/>
              </p:ext>
            </p:extLst>
          </p:nvPr>
        </p:nvGraphicFramePr>
        <p:xfrm>
          <a:off x="1308100" y="2087563"/>
          <a:ext cx="9612313" cy="3960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6528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23E8EAF-81EA-6E46-A8BB-C8CF5DCE4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E283D27-2204-2741-A158-2FB46A5D2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0995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F68149E-3526-DE4D-B712-D9FD439B38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4E52F24-200C-D84C-8642-C53DCFEF0B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0ABD34A-060C-174A-B139-97A128B35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Vorstellung des Konzepts „Alt &amp; Jung“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85C17917-A5F0-C343-81E5-B2389062B58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959341" cy="3960000"/>
          </a:xfrm>
        </p:spPr>
        <p:txBody>
          <a:bodyPr/>
          <a:lstStyle/>
          <a:p>
            <a:r>
              <a:rPr lang="de-DE" dirty="0"/>
              <a:t>Ziele</a:t>
            </a:r>
          </a:p>
          <a:p>
            <a:pPr lvl="1"/>
            <a:r>
              <a:rPr lang="de-DE" dirty="0"/>
              <a:t>Bewohnerinnen/Bewohner und Kindergartenkinder in Form eines wöchentlichen Kleingruppenangebots: gemeinsame Zeit &amp; gemeinsame Aktivitäten</a:t>
            </a:r>
          </a:p>
          <a:p>
            <a:pPr lvl="1"/>
            <a:r>
              <a:rPr lang="de-DE" dirty="0"/>
              <a:t>Zentral ist, dass die Kindergartenkinder nicht </a:t>
            </a:r>
            <a:r>
              <a:rPr lang="de-DE" dirty="0" err="1"/>
              <a:t>für</a:t>
            </a:r>
            <a:r>
              <a:rPr lang="de-DE" dirty="0"/>
              <a:t> die Zwecke der Pflegeeinrichtung instrumentalisiert werden, sondern ein beidseitiger Beziehungsaufbau möglich ist </a:t>
            </a:r>
          </a:p>
          <a:p>
            <a:pPr lvl="2"/>
            <a:r>
              <a:rPr lang="de-DE" dirty="0"/>
              <a:t>Kinder und Seniorinnen/Senioren können sich so kennenlernen und Vertrauen aufbauen</a:t>
            </a:r>
          </a:p>
          <a:p>
            <a:pPr lvl="1"/>
            <a:r>
              <a:rPr lang="de-DE" dirty="0"/>
              <a:t>Kontaktbarrieren der </a:t>
            </a:r>
            <a:r>
              <a:rPr lang="de-DE" dirty="0" err="1"/>
              <a:t>Bewohnerinnenund</a:t>
            </a:r>
            <a:r>
              <a:rPr lang="de-DE" dirty="0"/>
              <a:t> Bewohner verringern und die Freude und das Wohlbefinden im Alltag steigern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0719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94CC974-7F17-184E-9F6A-32C6E14EB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C8D6093-85F9-E040-A899-048F63E27D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5F6E25-6AFE-1F40-9F26-B09F1C689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Vorstellung des Konzepts „Alt &amp; Jung“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10A03F4-C58B-1048-833D-9A4E6981708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Zielgruppe</a:t>
            </a:r>
          </a:p>
          <a:p>
            <a:pPr lvl="1"/>
            <a:r>
              <a:rPr lang="de-DE" dirty="0"/>
              <a:t>Bewohner/-innen:</a:t>
            </a:r>
          </a:p>
          <a:p>
            <a:pPr lvl="2"/>
            <a:r>
              <a:rPr lang="de-DE" dirty="0"/>
              <a:t>Gut orientiert</a:t>
            </a:r>
          </a:p>
          <a:p>
            <a:pPr lvl="2"/>
            <a:r>
              <a:rPr lang="de-DE" dirty="0"/>
              <a:t>Mindestens rollstuhlmobil</a:t>
            </a:r>
          </a:p>
          <a:p>
            <a:pPr lvl="1"/>
            <a:r>
              <a:rPr lang="de-DE" dirty="0"/>
              <a:t>Kindergartenkinder:</a:t>
            </a:r>
          </a:p>
          <a:p>
            <a:pPr lvl="2"/>
            <a:r>
              <a:rPr lang="de-DE" dirty="0"/>
              <a:t>Keine extremen externalisierenden (sehr unruhig, aggressiv, leicht reizbar) oder internalisierenden (</a:t>
            </a:r>
            <a:r>
              <a:rPr lang="de-DE" dirty="0" err="1"/>
              <a:t>zurückgezogen</a:t>
            </a:r>
            <a:r>
              <a:rPr lang="de-DE" dirty="0"/>
              <a:t>, ängstlich, unsicher) Verhaltensweisen</a:t>
            </a:r>
          </a:p>
          <a:p>
            <a:pPr lvl="2"/>
            <a:r>
              <a:rPr lang="de-DE" dirty="0"/>
              <a:t>Einverständnis der Eltern ist verpflichtend</a:t>
            </a:r>
          </a:p>
        </p:txBody>
      </p:sp>
    </p:spTree>
    <p:extLst>
      <p:ext uri="{BB962C8B-B14F-4D97-AF65-F5344CB8AC3E}">
        <p14:creationId xmlns:p14="http://schemas.microsoft.com/office/powerpoint/2010/main" val="1879970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94CC974-7F17-184E-9F6A-32C6E14EB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C8D6093-85F9-E040-A899-048F63E27D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5F6E25-6AFE-1F40-9F26-B09F1C689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Vorstellung des Konzepts „Alt &amp; Jung“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10A03F4-C58B-1048-833D-9A4E6981708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Gruppengröße</a:t>
            </a:r>
          </a:p>
          <a:p>
            <a:pPr lvl="2"/>
            <a:r>
              <a:rPr lang="de-DE" dirty="0"/>
              <a:t>6 Bewohnerinnen und Bewohner</a:t>
            </a:r>
          </a:p>
          <a:p>
            <a:pPr lvl="2"/>
            <a:r>
              <a:rPr lang="de-DE" dirty="0"/>
              <a:t>6 Kinder</a:t>
            </a:r>
          </a:p>
          <a:p>
            <a:pPr lvl="2"/>
            <a:r>
              <a:rPr lang="de-DE" dirty="0"/>
              <a:t>Mindestens ein/</a:t>
            </a:r>
            <a:r>
              <a:rPr lang="de-DE" dirty="0" err="1"/>
              <a:t>e</a:t>
            </a:r>
            <a:r>
              <a:rPr lang="de-DE" dirty="0"/>
              <a:t> Erzieher/-in &amp; eine Betreuungskraft sowie eventuell eine Pflegekraft</a:t>
            </a:r>
          </a:p>
          <a:p>
            <a:pPr lvl="2"/>
            <a:r>
              <a:rPr lang="de-DE" dirty="0"/>
              <a:t>Bestenfalls Ehrenamtliche aus dem Umfeld/Quartier</a:t>
            </a:r>
          </a:p>
          <a:p>
            <a:r>
              <a:rPr lang="de-DE" dirty="0"/>
              <a:t>Zeitraum</a:t>
            </a:r>
          </a:p>
          <a:p>
            <a:pPr lvl="2"/>
            <a:r>
              <a:rPr lang="de-DE" dirty="0"/>
              <a:t>1x Woche</a:t>
            </a:r>
          </a:p>
          <a:p>
            <a:pPr lvl="2"/>
            <a:r>
              <a:rPr lang="de-DE" dirty="0"/>
              <a:t>1 bis max. 1,5 Stunden</a:t>
            </a:r>
          </a:p>
        </p:txBody>
      </p:sp>
    </p:spTree>
    <p:extLst>
      <p:ext uri="{BB962C8B-B14F-4D97-AF65-F5344CB8AC3E}">
        <p14:creationId xmlns:p14="http://schemas.microsoft.com/office/powerpoint/2010/main" val="1838573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94CC974-7F17-184E-9F6A-32C6E14EB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C8D6093-85F9-E040-A899-048F63E27D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5F6E25-6AFE-1F40-9F26-B09F1C689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Vorstellung des Konzepts „Alt &amp; Jung“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10A03F4-C58B-1048-833D-9A4E6981708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Nutzung vorhandener Strukturen</a:t>
            </a:r>
          </a:p>
          <a:p>
            <a:pPr lvl="1"/>
            <a:r>
              <a:rPr lang="de-DE" dirty="0"/>
              <a:t>Um ressourcenschonend zu arbeiten und die </a:t>
            </a:r>
            <a:r>
              <a:rPr lang="de-DE" dirty="0" err="1"/>
              <a:t>Durchführung</a:t>
            </a:r>
            <a:r>
              <a:rPr lang="de-DE" dirty="0"/>
              <a:t> </a:t>
            </a:r>
            <a:r>
              <a:rPr lang="de-DE" dirty="0" err="1"/>
              <a:t>für</a:t>
            </a:r>
            <a:r>
              <a:rPr lang="de-DE" dirty="0"/>
              <a:t> alle Beteiligten zu vereinfachen, soll auf bestehende Strukturen in oder um die Einrichtung </a:t>
            </a:r>
            <a:r>
              <a:rPr lang="de-DE" dirty="0" err="1"/>
              <a:t>zurückgegriffen</a:t>
            </a:r>
            <a:r>
              <a:rPr lang="de-DE" dirty="0"/>
              <a:t> werden</a:t>
            </a:r>
          </a:p>
          <a:p>
            <a:pPr lvl="1"/>
            <a:r>
              <a:rPr lang="de-DE" dirty="0"/>
              <a:t>Quartiersarbeit; lokale Unterstützung für die Durchführung der gegenseitigen Besuche zu gewinnen, z. B. für die Organisation der Fahrten vom Kindergarten in die Pflegeeinrichtungen</a:t>
            </a:r>
          </a:p>
        </p:txBody>
      </p:sp>
    </p:spTree>
    <p:extLst>
      <p:ext uri="{BB962C8B-B14F-4D97-AF65-F5344CB8AC3E}">
        <p14:creationId xmlns:p14="http://schemas.microsoft.com/office/powerpoint/2010/main" val="1975192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AD0BBB8-46D4-0C45-B805-DD1822CA0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1C24BF2-2518-5849-96D5-1E22555E8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1A19B00-42A2-254C-B658-5324B2901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7"/>
            <a:ext cx="11218334" cy="1108507"/>
          </a:xfrm>
        </p:spPr>
        <p:txBody>
          <a:bodyPr/>
          <a:lstStyle/>
          <a:p>
            <a:r>
              <a:rPr lang="de-DE" dirty="0"/>
              <a:t>Entwicklungsaufgaben - </a:t>
            </a:r>
            <a:r>
              <a:rPr lang="de-DE" dirty="0" err="1"/>
              <a:t>Flipchartarbeit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C6B82D6A-3CE8-574F-A705-CD4ACF523D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Welche Entwicklungsaufgaben/-themen sind gerade </a:t>
            </a:r>
            <a:r>
              <a:rPr lang="de-DE" dirty="0" err="1"/>
              <a:t>für</a:t>
            </a:r>
            <a:r>
              <a:rPr lang="de-DE" dirty="0"/>
              <a:t> Ihre jeweiligen Zielgruppen relevant?</a:t>
            </a:r>
          </a:p>
          <a:p>
            <a:r>
              <a:rPr lang="de-DE" dirty="0"/>
              <a:t>Was beschäftigt Ihre jeweiligen </a:t>
            </a:r>
            <a:br>
              <a:rPr lang="de-DE" dirty="0"/>
            </a:br>
            <a:r>
              <a:rPr lang="de-DE" dirty="0"/>
              <a:t>Zielgruppen aktuell?</a:t>
            </a:r>
          </a:p>
        </p:txBody>
      </p:sp>
    </p:spTree>
    <p:extLst>
      <p:ext uri="{BB962C8B-B14F-4D97-AF65-F5344CB8AC3E}">
        <p14:creationId xmlns:p14="http://schemas.microsoft.com/office/powerpoint/2010/main" val="3028472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AD0BBB8-46D4-0C45-B805-DD1822CA0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1C24BF2-2518-5849-96D5-1E22555E8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1A19B00-42A2-254C-B658-5324B2901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Kleingruppenarbeit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2C5B88B5-0433-854F-86A8-073FFEA45F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„Die wichtigsten Dinge, die ich Ihnen </a:t>
            </a:r>
            <a:br>
              <a:rPr lang="de-DE" dirty="0"/>
            </a:br>
            <a:r>
              <a:rPr lang="de-DE" dirty="0" err="1"/>
              <a:t>über</a:t>
            </a:r>
            <a:r>
              <a:rPr lang="de-DE" dirty="0"/>
              <a:t> die Menschen, mit denen ich </a:t>
            </a:r>
            <a:br>
              <a:rPr lang="de-DE" dirty="0"/>
            </a:br>
            <a:r>
              <a:rPr lang="de-DE" dirty="0"/>
              <a:t>arbeite, erzählen möchte“</a:t>
            </a:r>
          </a:p>
        </p:txBody>
      </p:sp>
    </p:spTree>
    <p:extLst>
      <p:ext uri="{BB962C8B-B14F-4D97-AF65-F5344CB8AC3E}">
        <p14:creationId xmlns:p14="http://schemas.microsoft.com/office/powerpoint/2010/main" val="15156936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1622273-F975-904F-B59F-1CDDA2D51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77D4A78-13AF-3045-918A-BC4CEC12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4426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AD0BBB8-46D4-0C45-B805-DD1822CA0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1C24BF2-2518-5849-96D5-1E22555E8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1A19B00-42A2-254C-B658-5324B2901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/>
              <a:t>Inhaltliche Ausgestaltung</a:t>
            </a:r>
            <a:endParaRPr lang="de-DE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53513A21-DA2C-E04B-80B9-F0D4CCE23D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/>
              <a:t>Ideensammlung:</a:t>
            </a:r>
          </a:p>
          <a:p>
            <a:r>
              <a:rPr lang="de-DE"/>
              <a:t>Was können wir gemeinsam in den Gruppenstunden machen?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658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4C91982-D3D6-9148-8F1E-44BC646E9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0B4692B-CE48-9048-A02B-DF5FB9B7F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2</a:t>
            </a:fld>
            <a:endParaRPr lang="de-DE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D8A14029-B92A-8A4B-A201-0E3A78D81E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Alt &amp; Jung: </a:t>
            </a:r>
            <a:br>
              <a:rPr lang="de-DE" dirty="0"/>
            </a:br>
            <a:r>
              <a:rPr lang="de-DE" dirty="0"/>
              <a:t>durch intergenerative Arbeit </a:t>
            </a:r>
            <a:br>
              <a:rPr lang="de-DE" dirty="0"/>
            </a:br>
            <a:r>
              <a:rPr lang="de-DE" dirty="0"/>
              <a:t>die psychische Gesundheit stärken</a:t>
            </a:r>
          </a:p>
        </p:txBody>
      </p:sp>
    </p:spTree>
    <p:extLst>
      <p:ext uri="{BB962C8B-B14F-4D97-AF65-F5344CB8AC3E}">
        <p14:creationId xmlns:p14="http://schemas.microsoft.com/office/powerpoint/2010/main" val="860815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AD0BBB8-46D4-0C45-B805-DD1822CA0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1C24BF2-2518-5849-96D5-1E22555E8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1A19B00-42A2-254C-B658-5324B2901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Herausforderungen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9622E78A-E88F-704A-A1B0-2FC529EE0C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Welche Herausforderungen können </a:t>
            </a:r>
            <a:br>
              <a:rPr lang="de-DE" dirty="0"/>
            </a:br>
            <a:r>
              <a:rPr lang="de-DE" dirty="0"/>
              <a:t>uns in der Umsetzung begegnen?</a:t>
            </a:r>
          </a:p>
        </p:txBody>
      </p:sp>
    </p:spTree>
    <p:extLst>
      <p:ext uri="{BB962C8B-B14F-4D97-AF65-F5344CB8AC3E}">
        <p14:creationId xmlns:p14="http://schemas.microsoft.com/office/powerpoint/2010/main" val="2594793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AD0BBB8-46D4-0C45-B805-DD1822CA0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1C24BF2-2518-5849-96D5-1E22555E8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1A19B00-42A2-254C-B658-5324B2901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Herausforderungen – Kleingruppenarbeit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6E606706-A9C6-264A-9E6B-47A38E6836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Wie können wir den </a:t>
            </a:r>
            <a:br>
              <a:rPr lang="de-DE" dirty="0"/>
            </a:br>
            <a:r>
              <a:rPr lang="de-DE" dirty="0"/>
              <a:t>Herausforderungen begegnen und </a:t>
            </a:r>
            <a:br>
              <a:rPr lang="de-DE" dirty="0"/>
            </a:br>
            <a:r>
              <a:rPr lang="de-DE" dirty="0"/>
              <a:t>welche Lösungen sehen wir?</a:t>
            </a:r>
          </a:p>
        </p:txBody>
      </p:sp>
    </p:spTree>
    <p:extLst>
      <p:ext uri="{BB962C8B-B14F-4D97-AF65-F5344CB8AC3E}">
        <p14:creationId xmlns:p14="http://schemas.microsoft.com/office/powerpoint/2010/main" val="42078290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181ECE2-8FFD-8F40-94F8-A07B47B6C1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1EEEF78-D8A1-4046-8395-C4A07BD756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BE95D76-AD97-964B-8842-951754726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 err="1"/>
              <a:t>Gelingenskriterien</a:t>
            </a:r>
            <a:r>
              <a:rPr lang="de-DE" dirty="0"/>
              <a:t> </a:t>
            </a:r>
            <a:r>
              <a:rPr lang="de-DE" sz="2400" dirty="0"/>
              <a:t>(</a:t>
            </a:r>
            <a:r>
              <a:rPr lang="de-DE" sz="2400" dirty="0" err="1"/>
              <a:t>Bleiber</a:t>
            </a:r>
            <a:r>
              <a:rPr lang="de-DE" sz="2400" dirty="0"/>
              <a:t>, 2019)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B8D12D0-8B63-9047-B152-E221957AC5B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2"/>
            <a:r>
              <a:rPr lang="de-DE" dirty="0"/>
              <a:t>Größere Netzwerktreffen mit allen Beteiligten vor Ort</a:t>
            </a:r>
          </a:p>
          <a:p>
            <a:pPr lvl="2"/>
            <a:r>
              <a:rPr lang="de-DE" dirty="0"/>
              <a:t>Regelmäßige Reflexionstermine mit den Verantwortlichen vereinbaren </a:t>
            </a:r>
            <a:br>
              <a:rPr lang="de-DE" dirty="0"/>
            </a:br>
            <a:r>
              <a:rPr lang="de-DE" dirty="0"/>
              <a:t>(z. B. alle zwei Wochen kurz und knapp)</a:t>
            </a:r>
          </a:p>
          <a:p>
            <a:pPr lvl="2"/>
            <a:r>
              <a:rPr lang="de-DE" dirty="0"/>
              <a:t>Verantwortliche </a:t>
            </a:r>
            <a:r>
              <a:rPr lang="de-DE" dirty="0" err="1"/>
              <a:t>für</a:t>
            </a:r>
            <a:r>
              <a:rPr lang="de-DE" dirty="0"/>
              <a:t> beide Seiten festlegen (Pflegeeinrichtung &amp; Kindergarten)</a:t>
            </a:r>
          </a:p>
          <a:p>
            <a:pPr lvl="2"/>
            <a:r>
              <a:rPr lang="de-DE" dirty="0"/>
              <a:t>Alle Berufsgruppen informieren und mitnehmen</a:t>
            </a:r>
          </a:p>
          <a:p>
            <a:pPr lvl="2"/>
            <a:r>
              <a:rPr lang="de-DE" dirty="0"/>
              <a:t>Enge Verzahnung auf Leitungsebene („wir wollen dieses Projekt und </a:t>
            </a:r>
            <a:br>
              <a:rPr lang="de-DE" dirty="0"/>
            </a:br>
            <a:r>
              <a:rPr lang="de-DE" dirty="0"/>
              <a:t>so geben wir es weiter“)</a:t>
            </a:r>
          </a:p>
          <a:p>
            <a:pPr lvl="2"/>
            <a:r>
              <a:rPr lang="de-DE" dirty="0"/>
              <a:t>Die Teilnehmenden werden von den jeweiligen Einrichtungen selbst </a:t>
            </a:r>
            <a:br>
              <a:rPr lang="de-DE" dirty="0"/>
            </a:br>
            <a:r>
              <a:rPr lang="de-DE" dirty="0"/>
              <a:t>ausgesucht – in den Reflexionsrunden soll thematisiert werden, ob die Gruppenzusammensetzung passt</a:t>
            </a:r>
          </a:p>
          <a:p>
            <a:pPr lvl="2"/>
            <a:r>
              <a:rPr lang="de-DE" dirty="0"/>
              <a:t>Rituale festlegen </a:t>
            </a:r>
            <a:r>
              <a:rPr lang="de-DE" dirty="0" err="1"/>
              <a:t>für</a:t>
            </a:r>
            <a:r>
              <a:rPr lang="de-DE" dirty="0"/>
              <a:t> den Beginn und den Abschluss einer Gruppenstunde</a:t>
            </a:r>
          </a:p>
        </p:txBody>
      </p:sp>
    </p:spTree>
    <p:extLst>
      <p:ext uri="{BB962C8B-B14F-4D97-AF65-F5344CB8AC3E}">
        <p14:creationId xmlns:p14="http://schemas.microsoft.com/office/powerpoint/2010/main" val="66297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181ECE2-8FFD-8F40-94F8-A07B47B6C1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1EEEF78-D8A1-4046-8395-C4A07BD756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BE95D76-AD97-964B-8842-951754726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 err="1"/>
              <a:t>Gelingenskriterien</a:t>
            </a:r>
            <a:r>
              <a:rPr lang="de-DE" dirty="0"/>
              <a:t> </a:t>
            </a:r>
            <a:r>
              <a:rPr lang="de-DE" sz="2400" dirty="0"/>
              <a:t>(</a:t>
            </a:r>
            <a:r>
              <a:rPr lang="de-DE" sz="2400" dirty="0" err="1"/>
              <a:t>Bleiber</a:t>
            </a:r>
            <a:r>
              <a:rPr lang="de-DE" sz="2400" dirty="0"/>
              <a:t>, 2019)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B8D12D0-8B63-9047-B152-E221957AC5B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2"/>
            <a:r>
              <a:rPr lang="de-DE" dirty="0"/>
              <a:t>Moderation der Gruppenstunden festlegen</a:t>
            </a:r>
          </a:p>
          <a:p>
            <a:pPr lvl="2"/>
            <a:r>
              <a:rPr lang="de-DE" dirty="0"/>
              <a:t>Sitzordnung diskutieren</a:t>
            </a:r>
          </a:p>
          <a:p>
            <a:pPr lvl="2"/>
            <a:r>
              <a:rPr lang="de-DE" dirty="0"/>
              <a:t>Namen; Siezen; Duzen; mit den Bewohnerinnen/Bewohnern vorab besprechen und eine Kultur festlegen</a:t>
            </a:r>
          </a:p>
          <a:p>
            <a:pPr lvl="2"/>
            <a:r>
              <a:rPr lang="de-DE" dirty="0"/>
              <a:t>Normen und Werte des Kindergartens in der Pflegeeinrichtung </a:t>
            </a:r>
            <a:r>
              <a:rPr lang="de-DE" dirty="0" err="1"/>
              <a:t>für</a:t>
            </a:r>
            <a:r>
              <a:rPr lang="de-DE" dirty="0"/>
              <a:t> die Kinder </a:t>
            </a:r>
            <a:r>
              <a:rPr lang="de-DE" dirty="0" err="1"/>
              <a:t>übernehmen</a:t>
            </a:r>
            <a:r>
              <a:rPr lang="de-DE" dirty="0"/>
              <a:t> und transparent machen (z. B. „Kinder </a:t>
            </a:r>
            <a:r>
              <a:rPr lang="de-DE" dirty="0" err="1"/>
              <a:t>müssen</a:t>
            </a:r>
            <a:r>
              <a:rPr lang="de-DE" dirty="0"/>
              <a:t> nicht aufessen“)</a:t>
            </a:r>
          </a:p>
          <a:p>
            <a:pPr lvl="2"/>
            <a:r>
              <a:rPr lang="de-DE" dirty="0"/>
              <a:t>Partizipationsprinzip bei der Auswahl der Gruppenstundeninhalte (Kinder &amp; Senioren/-innen fragen: „Was </a:t>
            </a:r>
            <a:r>
              <a:rPr lang="de-DE" dirty="0" err="1"/>
              <a:t>würdet</a:t>
            </a:r>
            <a:r>
              <a:rPr lang="de-DE" dirty="0"/>
              <a:t> ihr gerne zusammen machen?“) </a:t>
            </a:r>
          </a:p>
          <a:p>
            <a:pPr lvl="4"/>
            <a:r>
              <a:rPr lang="de-DE" dirty="0"/>
              <a:t>z. B. Spiele von </a:t>
            </a:r>
            <a:r>
              <a:rPr lang="de-DE" dirty="0" err="1"/>
              <a:t>früher</a:t>
            </a:r>
            <a:r>
              <a:rPr lang="de-DE" dirty="0"/>
              <a:t> vs. Spiele von heute</a:t>
            </a:r>
          </a:p>
        </p:txBody>
      </p:sp>
    </p:spTree>
    <p:extLst>
      <p:ext uri="{BB962C8B-B14F-4D97-AF65-F5344CB8AC3E}">
        <p14:creationId xmlns:p14="http://schemas.microsoft.com/office/powerpoint/2010/main" val="16525757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166A982-88A4-304D-AC94-7A601848A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6DF6FBB-DECE-3E43-8CD9-9F6C9386D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98606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89EE0D5-BBFB-5E46-A16A-870EB05C4A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BE62ECF-3EB0-8243-A083-4D1BF19AA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3FCFE86-65D5-844B-83E0-5B4DA4D54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Rahmenbedingungen schaffen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919EB3A-2FEF-FA48-A74F-B4C065CFA65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Folgende wichtige Rahmenbedingungen haben sich </a:t>
            </a:r>
            <a:r>
              <a:rPr lang="de-DE" dirty="0" err="1"/>
              <a:t>für</a:t>
            </a:r>
            <a:r>
              <a:rPr lang="de-DE" dirty="0"/>
              <a:t> den intergene-</a:t>
            </a:r>
            <a:r>
              <a:rPr lang="de-DE" dirty="0" err="1"/>
              <a:t>rativen</a:t>
            </a:r>
            <a:r>
              <a:rPr lang="de-DE" dirty="0"/>
              <a:t> Austausch als wichtig erwiesen (</a:t>
            </a:r>
            <a:r>
              <a:rPr lang="de-DE" dirty="0" err="1"/>
              <a:t>Jarrott</a:t>
            </a:r>
            <a:r>
              <a:rPr lang="de-DE" dirty="0"/>
              <a:t> &amp; Smith, 2010):</a:t>
            </a:r>
          </a:p>
          <a:p>
            <a:pPr lvl="1"/>
            <a:r>
              <a:rPr lang="de-DE" dirty="0" err="1"/>
              <a:t>Unterstützung</a:t>
            </a:r>
            <a:r>
              <a:rPr lang="de-DE" dirty="0"/>
              <a:t> durch Leitungskräfte</a:t>
            </a:r>
          </a:p>
          <a:p>
            <a:pPr lvl="1"/>
            <a:r>
              <a:rPr lang="de-DE" dirty="0"/>
              <a:t>Gemeinsame Zieldefinition</a:t>
            </a:r>
          </a:p>
          <a:p>
            <a:pPr lvl="1"/>
            <a:r>
              <a:rPr lang="de-DE" dirty="0"/>
              <a:t>Kooperation</a:t>
            </a:r>
          </a:p>
          <a:p>
            <a:pPr lvl="1"/>
            <a:r>
              <a:rPr lang="de-DE" dirty="0"/>
              <a:t>„sich auf Augenhöhe begegnen“</a:t>
            </a:r>
          </a:p>
          <a:p>
            <a:pPr lvl="1"/>
            <a:r>
              <a:rPr lang="de-DE" dirty="0"/>
              <a:t>Möglichkeiten </a:t>
            </a:r>
            <a:r>
              <a:rPr lang="de-DE" dirty="0" err="1"/>
              <a:t>für</a:t>
            </a:r>
            <a:r>
              <a:rPr lang="de-DE" dirty="0"/>
              <a:t> Freundschaft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74208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89EE0D5-BBFB-5E46-A16A-870EB05C4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BE62ECF-3EB0-8243-A083-4D1BF19AA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3FCFE86-65D5-844B-83E0-5B4DA4D54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Rahmenbedingungen schaffen</a:t>
            </a:r>
          </a:p>
        </p:txBody>
      </p:sp>
      <p:sp>
        <p:nvSpPr>
          <p:cNvPr id="13" name="Untertitel 12">
            <a:extLst>
              <a:ext uri="{FF2B5EF4-FFF2-40B4-BE49-F238E27FC236}">
                <a16:creationId xmlns:a16="http://schemas.microsoft.com/office/drawing/2014/main" id="{963089D3-A11D-4640-AF94-5A547FADF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Wie können Sie diese Rahmenbedingungen </a:t>
            </a:r>
            <a:br>
              <a:rPr lang="de-DE" dirty="0"/>
            </a:br>
            <a:r>
              <a:rPr lang="de-DE" dirty="0" err="1"/>
              <a:t>für</a:t>
            </a:r>
            <a:r>
              <a:rPr lang="de-DE" dirty="0"/>
              <a:t> Ihre gemeinsame Zusammenarbeit ausgestalten?</a:t>
            </a:r>
          </a:p>
          <a:p>
            <a:r>
              <a:rPr lang="de-DE" dirty="0"/>
              <a:t>Was heißt das ganz konkret </a:t>
            </a:r>
            <a:r>
              <a:rPr lang="de-DE" dirty="0" err="1"/>
              <a:t>für</a:t>
            </a:r>
            <a:r>
              <a:rPr lang="de-DE" dirty="0"/>
              <a:t> Ihre </a:t>
            </a:r>
            <a:br>
              <a:rPr lang="de-DE" dirty="0"/>
            </a:br>
            <a:r>
              <a:rPr lang="de-DE" dirty="0"/>
              <a:t>gemeinsame Umsetzung?</a:t>
            </a:r>
          </a:p>
        </p:txBody>
      </p:sp>
    </p:spTree>
    <p:extLst>
      <p:ext uri="{BB962C8B-B14F-4D97-AF65-F5344CB8AC3E}">
        <p14:creationId xmlns:p14="http://schemas.microsoft.com/office/powerpoint/2010/main" val="26665339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FEAB034-7469-8042-B79A-562236EA0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70ED16-57CA-E449-AEF5-FD75F50FB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D1C1818-9B85-1648-9344-E95313F2D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Erfolgreiche Zusammenarbeit definieren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2D971AFA-E3E8-764B-8BA0-8D6ADDC1C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Ich </a:t>
            </a:r>
            <a:r>
              <a:rPr lang="de-DE" dirty="0" err="1"/>
              <a:t>wünsche</a:t>
            </a:r>
            <a:r>
              <a:rPr lang="de-DE" dirty="0"/>
              <a:t> mir von der Gruppe </a:t>
            </a:r>
            <a:r>
              <a:rPr lang="de-DE" dirty="0" err="1"/>
              <a:t>für</a:t>
            </a:r>
            <a:r>
              <a:rPr lang="de-DE" dirty="0"/>
              <a:t> unseren </a:t>
            </a:r>
            <a:r>
              <a:rPr lang="de-DE" dirty="0" err="1"/>
              <a:t>generationenübergreifenden</a:t>
            </a:r>
            <a:r>
              <a:rPr lang="de-DE" dirty="0"/>
              <a:t> Austausch….</a:t>
            </a:r>
          </a:p>
        </p:txBody>
      </p:sp>
    </p:spTree>
    <p:extLst>
      <p:ext uri="{BB962C8B-B14F-4D97-AF65-F5344CB8AC3E}">
        <p14:creationId xmlns:p14="http://schemas.microsoft.com/office/powerpoint/2010/main" val="4052095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53E081-DEB7-7F4A-8076-9946A0ACC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493DA64-8AFB-804F-98F1-B4CA5CAD42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D84AF08-2C85-3247-BDBF-CB6EDDE32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Organisatorisches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2DA9471B-CE4E-AD4D-89B0-C7481E82A81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>
              <a:spcAft>
                <a:spcPts val="200"/>
              </a:spcAft>
            </a:pPr>
            <a:r>
              <a:rPr lang="de-DE" dirty="0"/>
              <a:t>Welche Bewohner/-innen können teilnehmen?</a:t>
            </a:r>
          </a:p>
          <a:p>
            <a:pPr lvl="1">
              <a:spcAft>
                <a:spcPts val="200"/>
              </a:spcAft>
            </a:pPr>
            <a:r>
              <a:rPr lang="de-DE" dirty="0"/>
              <a:t>Welche Bewohner/-innen können mitplanen und einladen?</a:t>
            </a:r>
          </a:p>
          <a:p>
            <a:pPr lvl="1">
              <a:spcAft>
                <a:spcPts val="200"/>
              </a:spcAft>
            </a:pPr>
            <a:r>
              <a:rPr lang="de-DE" dirty="0"/>
              <a:t>Welche Kindergartenkinder könnten teilnehmen?</a:t>
            </a:r>
          </a:p>
          <a:p>
            <a:pPr lvl="1">
              <a:spcAft>
                <a:spcPts val="200"/>
              </a:spcAft>
            </a:pPr>
            <a:r>
              <a:rPr lang="de-DE" dirty="0"/>
              <a:t>Wie werden die Eltern informiert?</a:t>
            </a:r>
          </a:p>
          <a:p>
            <a:pPr lvl="1">
              <a:spcAft>
                <a:spcPts val="200"/>
              </a:spcAft>
            </a:pPr>
            <a:r>
              <a:rPr lang="de-DE" dirty="0"/>
              <a:t>An welchem Wochentag und zu welcher Uhrzeit findet </a:t>
            </a:r>
            <a:br>
              <a:rPr lang="de-DE" dirty="0"/>
            </a:br>
            <a:r>
              <a:rPr lang="de-DE" dirty="0"/>
              <a:t>das Angebot statt?</a:t>
            </a:r>
          </a:p>
          <a:p>
            <a:pPr lvl="1">
              <a:spcAft>
                <a:spcPts val="200"/>
              </a:spcAft>
            </a:pPr>
            <a:r>
              <a:rPr lang="de-DE" dirty="0"/>
              <a:t>Welche Räumlichkeiten bieten sich für die Treffen in der Einrichtung an?</a:t>
            </a:r>
          </a:p>
          <a:p>
            <a:pPr lvl="1">
              <a:spcAft>
                <a:spcPts val="200"/>
              </a:spcAft>
            </a:pPr>
            <a:r>
              <a:rPr lang="de-DE" dirty="0"/>
              <a:t>Welche Vorbereitungen müssen getroffen werden (Stuhlkreis, Bodenkissen, Verpflegung, Sanitäranlagen etc.)?</a:t>
            </a:r>
          </a:p>
        </p:txBody>
      </p:sp>
    </p:spTree>
    <p:extLst>
      <p:ext uri="{BB962C8B-B14F-4D97-AF65-F5344CB8AC3E}">
        <p14:creationId xmlns:p14="http://schemas.microsoft.com/office/powerpoint/2010/main" val="39033802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12156C3-F7A7-2A44-82CA-6B495BEBE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6F99D68-E84A-2042-ABA1-E727A9941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48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E987700-2FC8-2A49-851E-CA381CCB52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87A1BE0-1820-DE46-9CAF-FF90FFEEB9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3628AF5-B9A9-B840-BDF1-494F4CCAC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/>
              <a:t>Was haben wir heute vor?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B2B3203-9B7B-6E48-81AD-93B984FD568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>
              <a:spcAft>
                <a:spcPts val="0"/>
              </a:spcAft>
            </a:pPr>
            <a:r>
              <a:rPr lang="de-DE" dirty="0"/>
              <a:t>Grundlage und Ziele der </a:t>
            </a:r>
            <a:r>
              <a:rPr lang="de-DE" dirty="0" err="1"/>
              <a:t>Multiplikatorenschulung</a:t>
            </a:r>
            <a:endParaRPr lang="de-DE" dirty="0"/>
          </a:p>
          <a:p>
            <a:pPr lvl="1">
              <a:spcBef>
                <a:spcPts val="300"/>
              </a:spcBef>
              <a:spcAft>
                <a:spcPts val="0"/>
              </a:spcAft>
            </a:pPr>
            <a:r>
              <a:rPr lang="de-DE" dirty="0"/>
              <a:t>Einstieg in das Thema: Was bedeutet intergenerativer Austausch </a:t>
            </a:r>
            <a:br>
              <a:rPr lang="de-DE" dirty="0"/>
            </a:br>
            <a:r>
              <a:rPr lang="de-DE" dirty="0" err="1"/>
              <a:t>für</a:t>
            </a:r>
            <a:r>
              <a:rPr lang="de-DE" dirty="0"/>
              <a:t> mich?</a:t>
            </a:r>
          </a:p>
          <a:p>
            <a:pPr lvl="1">
              <a:spcBef>
                <a:spcPts val="300"/>
              </a:spcBef>
              <a:spcAft>
                <a:spcPts val="0"/>
              </a:spcAft>
            </a:pPr>
            <a:r>
              <a:rPr lang="de-DE" dirty="0"/>
              <a:t>Theoretischer Hintergrund</a:t>
            </a:r>
          </a:p>
          <a:p>
            <a:pPr lvl="1">
              <a:spcBef>
                <a:spcPts val="300"/>
              </a:spcBef>
              <a:spcAft>
                <a:spcPts val="0"/>
              </a:spcAft>
            </a:pPr>
            <a:r>
              <a:rPr lang="de-DE" dirty="0"/>
              <a:t>Vorstellung des Konzepts „Alt &amp; Jung“</a:t>
            </a:r>
          </a:p>
          <a:p>
            <a:pPr lvl="1">
              <a:spcBef>
                <a:spcPts val="300"/>
              </a:spcBef>
              <a:spcAft>
                <a:spcPts val="0"/>
              </a:spcAft>
            </a:pPr>
            <a:r>
              <a:rPr lang="de-DE" dirty="0" err="1"/>
              <a:t>Flipchartarbeit</a:t>
            </a:r>
            <a:r>
              <a:rPr lang="de-DE" dirty="0"/>
              <a:t> „Entwicklungsaufgaben von Alt &amp; Jung“</a:t>
            </a:r>
          </a:p>
          <a:p>
            <a:pPr lvl="1">
              <a:spcBef>
                <a:spcPts val="300"/>
              </a:spcBef>
              <a:spcAft>
                <a:spcPts val="0"/>
              </a:spcAft>
            </a:pPr>
            <a:r>
              <a:rPr lang="de-DE" dirty="0"/>
              <a:t>Kleingruppenarbeit „Die wichtigsten Dinge, die ich Ihnen </a:t>
            </a:r>
            <a:r>
              <a:rPr lang="de-DE" dirty="0" err="1"/>
              <a:t>über</a:t>
            </a:r>
            <a:r>
              <a:rPr lang="de-DE" dirty="0"/>
              <a:t> die Menschen, mit denen ich arbeite, erzählen möchte“</a:t>
            </a:r>
          </a:p>
          <a:p>
            <a:pPr lvl="1">
              <a:spcBef>
                <a:spcPts val="300"/>
              </a:spcBef>
              <a:spcAft>
                <a:spcPts val="0"/>
              </a:spcAft>
            </a:pPr>
            <a:r>
              <a:rPr lang="de-DE" dirty="0" err="1"/>
              <a:t>Flipchartarbeit</a:t>
            </a:r>
            <a:r>
              <a:rPr lang="de-DE" dirty="0"/>
              <a:t> „Was können wir gemeinsam machen?“</a:t>
            </a:r>
          </a:p>
          <a:p>
            <a:pPr lvl="1">
              <a:spcBef>
                <a:spcPts val="300"/>
              </a:spcBef>
              <a:spcAft>
                <a:spcPts val="0"/>
              </a:spcAft>
            </a:pPr>
            <a:r>
              <a:rPr lang="de-DE" dirty="0"/>
              <a:t>Herausforderungen in der Umsetzung</a:t>
            </a:r>
          </a:p>
          <a:p>
            <a:pPr lvl="1">
              <a:spcBef>
                <a:spcPts val="300"/>
              </a:spcBef>
              <a:spcAft>
                <a:spcPts val="0"/>
              </a:spcAft>
            </a:pPr>
            <a:r>
              <a:rPr lang="de-DE" dirty="0"/>
              <a:t>Rahmenbedingungen &amp; Organisatorisches</a:t>
            </a:r>
          </a:p>
        </p:txBody>
      </p:sp>
    </p:spTree>
    <p:extLst>
      <p:ext uri="{BB962C8B-B14F-4D97-AF65-F5344CB8AC3E}">
        <p14:creationId xmlns:p14="http://schemas.microsoft.com/office/powerpoint/2010/main" val="14554310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624BA66-2B53-6045-A1A9-DCAB56459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0398954-51F6-8940-AC55-B62259294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30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F15A6BE-F98A-EE42-9580-6148DDAC2A4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err="1"/>
              <a:t>Allport</a:t>
            </a:r>
            <a:r>
              <a:rPr lang="de-DE" dirty="0"/>
              <a:t>, G. W. (1954). The </a:t>
            </a:r>
            <a:r>
              <a:rPr lang="de-DE" dirty="0" err="1"/>
              <a:t>nature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prejudice</a:t>
            </a:r>
            <a:r>
              <a:rPr lang="de-DE" dirty="0"/>
              <a:t>. Addison-Wesley.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/10.2307/3791349</a:t>
            </a:r>
          </a:p>
          <a:p>
            <a:r>
              <a:rPr lang="de-DE" dirty="0" err="1"/>
              <a:t>Bleiber</a:t>
            </a:r>
            <a:r>
              <a:rPr lang="de-DE" dirty="0"/>
              <a:t>, M. (2019). Interview zur intergenerativen Arbeit in einer Kindertagesstätte in Hamburg [unveröffentlichtes Dokument]. Stiftung Kindergärten </a:t>
            </a:r>
            <a:r>
              <a:rPr lang="de-DE" dirty="0" err="1"/>
              <a:t>Finkenau</a:t>
            </a:r>
            <a:r>
              <a:rPr lang="de-DE" dirty="0"/>
              <a:t>.</a:t>
            </a:r>
          </a:p>
          <a:p>
            <a:r>
              <a:rPr lang="de-DE" dirty="0" err="1"/>
              <a:t>Cadieux</a:t>
            </a:r>
            <a:r>
              <a:rPr lang="de-DE" dirty="0"/>
              <a:t>, J., </a:t>
            </a:r>
            <a:r>
              <a:rPr lang="de-DE" dirty="0" err="1"/>
              <a:t>Chasteen</a:t>
            </a:r>
            <a:r>
              <a:rPr lang="de-DE" dirty="0"/>
              <a:t>, A. L., &amp; Packer, D. J. (2019). Intergenerational </a:t>
            </a:r>
            <a:r>
              <a:rPr lang="de-DE" dirty="0" err="1"/>
              <a:t>Contact</a:t>
            </a:r>
            <a:r>
              <a:rPr lang="de-DE" dirty="0"/>
              <a:t> </a:t>
            </a:r>
            <a:r>
              <a:rPr lang="de-DE" dirty="0" err="1"/>
              <a:t>Predicts</a:t>
            </a:r>
            <a:r>
              <a:rPr lang="de-DE" dirty="0"/>
              <a:t> </a:t>
            </a:r>
            <a:r>
              <a:rPr lang="de-DE" dirty="0" err="1"/>
              <a:t>Attitudes</a:t>
            </a:r>
            <a:r>
              <a:rPr lang="de-DE" dirty="0"/>
              <a:t> </a:t>
            </a:r>
            <a:r>
              <a:rPr lang="de-DE" dirty="0" err="1"/>
              <a:t>Toward</a:t>
            </a:r>
            <a:r>
              <a:rPr lang="de-DE" dirty="0"/>
              <a:t>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 Through </a:t>
            </a:r>
            <a:r>
              <a:rPr lang="de-DE" dirty="0" err="1"/>
              <a:t>Inclusion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Outgroup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Self</a:t>
            </a:r>
            <a:r>
              <a:rPr lang="de-DE" dirty="0"/>
              <a:t>. The </a:t>
            </a:r>
            <a:r>
              <a:rPr lang="de-DE" dirty="0" err="1"/>
              <a:t>journals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gerontology</a:t>
            </a:r>
            <a:r>
              <a:rPr lang="de-DE" dirty="0"/>
              <a:t>. Series B, Psychological </a:t>
            </a:r>
            <a:r>
              <a:rPr lang="de-DE" dirty="0" err="1"/>
              <a:t>sciences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sciences</a:t>
            </a:r>
            <a:r>
              <a:rPr lang="de-DE" dirty="0"/>
              <a:t>, 74(4), 575–584.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/10.1093/</a:t>
            </a:r>
            <a:r>
              <a:rPr lang="de-DE" u="sng" dirty="0" err="1">
                <a:solidFill>
                  <a:schemeClr val="accent5"/>
                </a:solidFill>
              </a:rPr>
              <a:t>geronb</a:t>
            </a:r>
            <a:r>
              <a:rPr lang="de-DE" u="sng" dirty="0">
                <a:solidFill>
                  <a:schemeClr val="accent5"/>
                </a:solidFill>
              </a:rPr>
              <a:t>/gbx176</a:t>
            </a:r>
          </a:p>
          <a:p>
            <a:r>
              <a:rPr lang="de-DE" dirty="0"/>
              <a:t>Doll, G., &amp; </a:t>
            </a:r>
            <a:r>
              <a:rPr lang="de-DE" dirty="0" err="1"/>
              <a:t>Bolender</a:t>
            </a:r>
            <a:r>
              <a:rPr lang="de-DE" dirty="0"/>
              <a:t>, B. (2010). Age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age</a:t>
            </a:r>
            <a:r>
              <a:rPr lang="de-DE" dirty="0"/>
              <a:t>: Resident </a:t>
            </a:r>
            <a:r>
              <a:rPr lang="de-DE" dirty="0" err="1"/>
              <a:t>outcomes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 </a:t>
            </a:r>
            <a:r>
              <a:rPr lang="de-DE" dirty="0" err="1"/>
              <a:t>kindergarten</a:t>
            </a:r>
            <a:r>
              <a:rPr lang="de-DE" dirty="0"/>
              <a:t> </a:t>
            </a:r>
            <a:r>
              <a:rPr lang="de-DE" dirty="0" err="1"/>
              <a:t>classroom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nursing</a:t>
            </a:r>
            <a:r>
              <a:rPr lang="de-DE" dirty="0"/>
              <a:t> </a:t>
            </a:r>
            <a:r>
              <a:rPr lang="de-DE" dirty="0" err="1"/>
              <a:t>home</a:t>
            </a:r>
            <a:r>
              <a:rPr lang="de-DE" dirty="0"/>
              <a:t>. Journal </a:t>
            </a:r>
            <a:r>
              <a:rPr lang="de-DE" dirty="0" err="1"/>
              <a:t>of</a:t>
            </a:r>
            <a:r>
              <a:rPr lang="de-DE" dirty="0"/>
              <a:t> Intergenerational </a:t>
            </a:r>
            <a:r>
              <a:rPr lang="de-DE" dirty="0" err="1"/>
              <a:t>Relationships</a:t>
            </a:r>
            <a:r>
              <a:rPr lang="de-DE" dirty="0"/>
              <a:t>, 8(4), 327–337.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/10.1080/15350770.2010.520614</a:t>
            </a:r>
          </a:p>
          <a:p>
            <a:r>
              <a:rPr lang="de-DE" dirty="0" err="1"/>
              <a:t>Gualano</a:t>
            </a:r>
            <a:r>
              <a:rPr lang="de-DE" dirty="0"/>
              <a:t>, M. R., </a:t>
            </a:r>
            <a:r>
              <a:rPr lang="de-DE" dirty="0" err="1"/>
              <a:t>Voglino</a:t>
            </a:r>
            <a:r>
              <a:rPr lang="de-DE" dirty="0"/>
              <a:t>, G., Bert, F., Thomas, R., </a:t>
            </a:r>
            <a:r>
              <a:rPr lang="de-DE" dirty="0" err="1"/>
              <a:t>Camussi</a:t>
            </a:r>
            <a:r>
              <a:rPr lang="de-DE" dirty="0"/>
              <a:t>, E., &amp; </a:t>
            </a:r>
            <a:r>
              <a:rPr lang="de-DE" dirty="0" err="1"/>
              <a:t>Siliquini</a:t>
            </a:r>
            <a:r>
              <a:rPr lang="de-DE" dirty="0"/>
              <a:t>, R. (2017). The </a:t>
            </a:r>
            <a:r>
              <a:rPr lang="de-DE" dirty="0" err="1"/>
              <a:t>impact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intergenerational </a:t>
            </a:r>
            <a:r>
              <a:rPr lang="de-DE" dirty="0" err="1"/>
              <a:t>programs</a:t>
            </a:r>
            <a:r>
              <a:rPr lang="de-DE" dirty="0"/>
              <a:t> on </a:t>
            </a:r>
            <a:r>
              <a:rPr lang="de-DE" dirty="0" err="1"/>
              <a:t>children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: A </a:t>
            </a:r>
            <a:r>
              <a:rPr lang="de-DE" dirty="0" err="1"/>
              <a:t>review</a:t>
            </a:r>
            <a:r>
              <a:rPr lang="de-DE" dirty="0"/>
              <a:t>. International </a:t>
            </a:r>
            <a:r>
              <a:rPr lang="de-DE" dirty="0" err="1"/>
              <a:t>Psychogeriatrics</a:t>
            </a:r>
            <a:r>
              <a:rPr lang="de-DE" dirty="0"/>
              <a:t>, 30(4), 451–468.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/10.1017/S104161021700182X</a:t>
            </a:r>
          </a:p>
          <a:p>
            <a:r>
              <a:rPr lang="de-DE" dirty="0"/>
              <a:t>Holmes, C. L. (2009). An intergenerational </a:t>
            </a:r>
            <a:r>
              <a:rPr lang="de-DE" dirty="0" err="1"/>
              <a:t>program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benefits</a:t>
            </a:r>
            <a:r>
              <a:rPr lang="de-DE" dirty="0"/>
              <a:t>. Early </a:t>
            </a:r>
            <a:r>
              <a:rPr lang="de-DE" dirty="0" err="1"/>
              <a:t>Childhood</a:t>
            </a:r>
            <a:r>
              <a:rPr lang="de-DE" dirty="0"/>
              <a:t> Education Journal, 37, 113–119. https://</a:t>
            </a:r>
            <a:r>
              <a:rPr lang="de-DE" dirty="0" err="1"/>
              <a:t>doi.org</a:t>
            </a:r>
            <a:r>
              <a:rPr lang="de-DE" dirty="0"/>
              <a:t>/10.1007/s10643-009-0329-9</a:t>
            </a:r>
          </a:p>
          <a:p>
            <a:r>
              <a:rPr lang="de-DE" dirty="0" err="1"/>
              <a:t>Jarrott</a:t>
            </a:r>
            <a:r>
              <a:rPr lang="de-DE" dirty="0"/>
              <a:t>, S. E., &amp; Smith, C. L. (2011). The </a:t>
            </a:r>
            <a:r>
              <a:rPr lang="de-DE" dirty="0" err="1"/>
              <a:t>complement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theory</a:t>
            </a:r>
            <a:r>
              <a:rPr lang="de-DE" dirty="0"/>
              <a:t> in </a:t>
            </a:r>
            <a:r>
              <a:rPr lang="de-DE" dirty="0" err="1"/>
              <a:t>practice</a:t>
            </a:r>
            <a:r>
              <a:rPr lang="de-DE" dirty="0"/>
              <a:t>: </a:t>
            </a:r>
            <a:r>
              <a:rPr lang="de-DE" dirty="0" err="1"/>
              <a:t>Contact</a:t>
            </a:r>
            <a:r>
              <a:rPr lang="de-DE" dirty="0"/>
              <a:t> </a:t>
            </a:r>
            <a:r>
              <a:rPr lang="de-DE" dirty="0" err="1"/>
              <a:t>theory</a:t>
            </a:r>
            <a:r>
              <a:rPr lang="de-DE" dirty="0"/>
              <a:t> at </a:t>
            </a:r>
            <a:r>
              <a:rPr lang="de-DE" dirty="0" err="1"/>
              <a:t>work</a:t>
            </a:r>
            <a:r>
              <a:rPr lang="de-DE" dirty="0"/>
              <a:t> in </a:t>
            </a:r>
            <a:r>
              <a:rPr lang="de-DE" dirty="0" err="1"/>
              <a:t>nonfamilial</a:t>
            </a:r>
            <a:r>
              <a:rPr lang="de-DE" dirty="0"/>
              <a:t> intergenerational </a:t>
            </a:r>
            <a:r>
              <a:rPr lang="de-DE" dirty="0" err="1"/>
              <a:t>programs</a:t>
            </a:r>
            <a:r>
              <a:rPr lang="de-DE" dirty="0"/>
              <a:t>. The </a:t>
            </a:r>
            <a:r>
              <a:rPr lang="de-DE" dirty="0" err="1"/>
              <a:t>Gerontologist</a:t>
            </a:r>
            <a:r>
              <a:rPr lang="de-DE" dirty="0"/>
              <a:t>, 51(1), 112–121.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/10.1093/</a:t>
            </a:r>
            <a:r>
              <a:rPr lang="de-DE" u="sng" dirty="0" err="1">
                <a:solidFill>
                  <a:schemeClr val="accent5"/>
                </a:solidFill>
              </a:rPr>
              <a:t>geront</a:t>
            </a:r>
            <a:r>
              <a:rPr lang="de-DE" u="sng" dirty="0">
                <a:solidFill>
                  <a:schemeClr val="accent5"/>
                </a:solidFill>
              </a:rPr>
              <a:t>/gnq058</a:t>
            </a:r>
          </a:p>
          <a:p>
            <a:r>
              <a:rPr lang="de-DE" dirty="0" err="1"/>
              <a:t>Jarrott</a:t>
            </a:r>
            <a:r>
              <a:rPr lang="de-DE" dirty="0"/>
              <a:t>, S. E., Morris, M. M., Burnett, A. J., Stauffer, D., </a:t>
            </a:r>
            <a:r>
              <a:rPr lang="de-DE" dirty="0" err="1"/>
              <a:t>Stremmel</a:t>
            </a:r>
            <a:r>
              <a:rPr lang="de-DE" dirty="0"/>
              <a:t>, A. S., &amp; </a:t>
            </a:r>
            <a:r>
              <a:rPr lang="de-DE" dirty="0" err="1"/>
              <a:t>Gigliotti</a:t>
            </a:r>
            <a:r>
              <a:rPr lang="de-DE" dirty="0"/>
              <a:t>, C. M. (2011). </a:t>
            </a:r>
            <a:r>
              <a:rPr lang="de-DE" dirty="0" err="1"/>
              <a:t>Creating</a:t>
            </a:r>
            <a:r>
              <a:rPr lang="de-DE" dirty="0"/>
              <a:t> </a:t>
            </a:r>
            <a:r>
              <a:rPr lang="de-DE" dirty="0" err="1"/>
              <a:t>community</a:t>
            </a:r>
            <a:r>
              <a:rPr lang="de-DE" dirty="0"/>
              <a:t> </a:t>
            </a:r>
            <a:r>
              <a:rPr lang="de-DE" dirty="0" err="1"/>
              <a:t>capacity</a:t>
            </a:r>
            <a:r>
              <a:rPr lang="de-DE" dirty="0"/>
              <a:t> at a </a:t>
            </a:r>
            <a:r>
              <a:rPr lang="de-DE" dirty="0" err="1"/>
              <a:t>shared</a:t>
            </a:r>
            <a:r>
              <a:rPr lang="de-DE" dirty="0"/>
              <a:t> </a:t>
            </a:r>
            <a:r>
              <a:rPr lang="de-DE" dirty="0" err="1"/>
              <a:t>site</a:t>
            </a:r>
            <a:r>
              <a:rPr lang="de-DE" dirty="0"/>
              <a:t> intergenerational </a:t>
            </a:r>
            <a:r>
              <a:rPr lang="de-DE" dirty="0" err="1"/>
              <a:t>program</a:t>
            </a:r>
            <a:r>
              <a:rPr lang="de-DE" dirty="0"/>
              <a:t>: Like a </a:t>
            </a:r>
            <a:r>
              <a:rPr lang="de-DE" dirty="0" err="1"/>
              <a:t>barefoot</a:t>
            </a:r>
            <a:r>
              <a:rPr lang="de-DE" dirty="0"/>
              <a:t> </a:t>
            </a:r>
            <a:r>
              <a:rPr lang="de-DE" dirty="0" err="1"/>
              <a:t>climb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a </a:t>
            </a:r>
            <a:r>
              <a:rPr lang="de-DE" dirty="0" err="1"/>
              <a:t>mountain</a:t>
            </a:r>
            <a:r>
              <a:rPr lang="de-DE" dirty="0"/>
              <a:t>. Journal </a:t>
            </a:r>
            <a:r>
              <a:rPr lang="de-DE" dirty="0" err="1"/>
              <a:t>of</a:t>
            </a:r>
            <a:r>
              <a:rPr lang="de-DE" dirty="0"/>
              <a:t> Intergenerational </a:t>
            </a:r>
            <a:r>
              <a:rPr lang="de-DE" dirty="0" err="1"/>
              <a:t>Relationships</a:t>
            </a:r>
            <a:r>
              <a:rPr lang="de-DE" dirty="0"/>
              <a:t>, 9(4), 418–434. </a:t>
            </a:r>
            <a:r>
              <a:rPr lang="de-DE" u="sng" dirty="0">
                <a:solidFill>
                  <a:schemeClr val="accent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https://doi.org/10.1080/15350770.2011.619925</a:t>
            </a:r>
            <a:endParaRPr lang="de-DE" u="sng" dirty="0">
              <a:solidFill>
                <a:schemeClr val="accent5"/>
              </a:solidFill>
            </a:endParaRPr>
          </a:p>
          <a:p>
            <a:r>
              <a:rPr lang="de-DE" dirty="0"/>
              <a:t>Hanks, R. S., &amp; </a:t>
            </a:r>
            <a:r>
              <a:rPr lang="de-DE" dirty="0" err="1"/>
              <a:t>Ponzetti</a:t>
            </a:r>
            <a:r>
              <a:rPr lang="de-DE" dirty="0"/>
              <a:t>, J. J., (2004). Family </a:t>
            </a:r>
            <a:r>
              <a:rPr lang="de-DE" dirty="0" err="1"/>
              <a:t>studies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intergenerational </a:t>
            </a:r>
            <a:r>
              <a:rPr lang="de-DE" dirty="0" err="1"/>
              <a:t>studies</a:t>
            </a:r>
            <a:r>
              <a:rPr lang="de-DE" dirty="0"/>
              <a:t>: </a:t>
            </a:r>
            <a:r>
              <a:rPr lang="de-DE" dirty="0" err="1"/>
              <a:t>Intersections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opportunities</a:t>
            </a:r>
            <a:r>
              <a:rPr lang="de-DE" dirty="0"/>
              <a:t>. Journal </a:t>
            </a:r>
            <a:r>
              <a:rPr lang="de-DE" dirty="0" err="1"/>
              <a:t>of</a:t>
            </a:r>
            <a:r>
              <a:rPr lang="de-DE" dirty="0"/>
              <a:t> Intergenerational </a:t>
            </a:r>
            <a:r>
              <a:rPr lang="de-DE" dirty="0" err="1"/>
              <a:t>Relationships</a:t>
            </a:r>
            <a:r>
              <a:rPr lang="de-DE" dirty="0"/>
              <a:t>, 2(3-4), 5–22.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/10.1300/J194v02n03_02</a:t>
            </a:r>
          </a:p>
          <a:p>
            <a:r>
              <a:rPr lang="de-DE" dirty="0" err="1"/>
              <a:t>Kamei</a:t>
            </a:r>
            <a:r>
              <a:rPr lang="de-DE" dirty="0"/>
              <a:t>, T., </a:t>
            </a:r>
            <a:r>
              <a:rPr lang="de-DE" dirty="0" err="1"/>
              <a:t>Itoi</a:t>
            </a:r>
            <a:r>
              <a:rPr lang="de-DE" dirty="0"/>
              <a:t>, W., </a:t>
            </a:r>
            <a:r>
              <a:rPr lang="de-DE" dirty="0" err="1"/>
              <a:t>Kajii</a:t>
            </a:r>
            <a:r>
              <a:rPr lang="de-DE" dirty="0"/>
              <a:t>, F., </a:t>
            </a:r>
            <a:r>
              <a:rPr lang="de-DE" dirty="0" err="1"/>
              <a:t>Kawakami</a:t>
            </a:r>
            <a:r>
              <a:rPr lang="de-DE" dirty="0"/>
              <a:t>, C., </a:t>
            </a:r>
            <a:r>
              <a:rPr lang="de-DE" dirty="0" err="1"/>
              <a:t>Hasegawa</a:t>
            </a:r>
            <a:r>
              <a:rPr lang="de-DE" dirty="0"/>
              <a:t>, M., &amp; </a:t>
            </a:r>
            <a:r>
              <a:rPr lang="de-DE" dirty="0" err="1"/>
              <a:t>Sugimoto</a:t>
            </a:r>
            <a:r>
              <a:rPr lang="de-DE" dirty="0"/>
              <a:t>, T. (2011). Six </a:t>
            </a:r>
            <a:r>
              <a:rPr lang="de-DE" dirty="0" err="1"/>
              <a:t>month</a:t>
            </a:r>
            <a:r>
              <a:rPr lang="de-DE" dirty="0"/>
              <a:t> </a:t>
            </a:r>
            <a:r>
              <a:rPr lang="de-DE" dirty="0" err="1"/>
              <a:t>outcomes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innovative </a:t>
            </a:r>
            <a:r>
              <a:rPr lang="de-DE" dirty="0" err="1"/>
              <a:t>weekly</a:t>
            </a:r>
            <a:r>
              <a:rPr lang="de-DE" dirty="0"/>
              <a:t> intergenerational </a:t>
            </a:r>
            <a:r>
              <a:rPr lang="de-DE" dirty="0" err="1"/>
              <a:t>day</a:t>
            </a:r>
            <a:r>
              <a:rPr lang="de-DE" dirty="0"/>
              <a:t> </a:t>
            </a:r>
            <a:r>
              <a:rPr lang="de-DE" dirty="0" err="1"/>
              <a:t>program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school-</a:t>
            </a:r>
            <a:r>
              <a:rPr lang="de-DE" dirty="0" err="1"/>
              <a:t>aged</a:t>
            </a:r>
            <a:r>
              <a:rPr lang="de-DE" dirty="0"/>
              <a:t> </a:t>
            </a:r>
            <a:r>
              <a:rPr lang="de-DE" dirty="0" err="1"/>
              <a:t>children</a:t>
            </a:r>
            <a:r>
              <a:rPr lang="de-DE" dirty="0"/>
              <a:t> in a </a:t>
            </a:r>
            <a:r>
              <a:rPr lang="de-DE" dirty="0" err="1"/>
              <a:t>Japanese</a:t>
            </a:r>
            <a:r>
              <a:rPr lang="de-DE" dirty="0"/>
              <a:t> urban </a:t>
            </a:r>
            <a:r>
              <a:rPr lang="de-DE" dirty="0" err="1"/>
              <a:t>community</a:t>
            </a:r>
            <a:r>
              <a:rPr lang="de-DE" dirty="0"/>
              <a:t>. Japan Journal </a:t>
            </a:r>
            <a:r>
              <a:rPr lang="de-DE" dirty="0" err="1"/>
              <a:t>of</a:t>
            </a:r>
            <a:r>
              <a:rPr lang="de-DE" dirty="0"/>
              <a:t> Nursing Science JJNS, 8, 95–107.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/10.1111/j.1742-7924.2010.00164.x</a:t>
            </a:r>
          </a:p>
          <a:p>
            <a:r>
              <a:rPr lang="de-DE" dirty="0"/>
              <a:t>Low, L. F., Russell, F., McDonald, T., &amp; </a:t>
            </a:r>
            <a:r>
              <a:rPr lang="de-DE" dirty="0" err="1"/>
              <a:t>Kauffman</a:t>
            </a:r>
            <a:r>
              <a:rPr lang="de-DE" dirty="0"/>
              <a:t>, A. (2015). </a:t>
            </a:r>
            <a:r>
              <a:rPr lang="de-DE" dirty="0" err="1"/>
              <a:t>Grandfriends</a:t>
            </a:r>
            <a:r>
              <a:rPr lang="de-DE" dirty="0"/>
              <a:t>, an intergenerational </a:t>
            </a:r>
            <a:r>
              <a:rPr lang="de-DE" dirty="0" err="1"/>
              <a:t>program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nursing-home</a:t>
            </a:r>
            <a:r>
              <a:rPr lang="de-DE" dirty="0"/>
              <a:t> </a:t>
            </a:r>
            <a:r>
              <a:rPr lang="de-DE" dirty="0" err="1"/>
              <a:t>residents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preschoolers</a:t>
            </a:r>
            <a:r>
              <a:rPr lang="de-DE" dirty="0"/>
              <a:t>: A </a:t>
            </a:r>
            <a:r>
              <a:rPr lang="de-DE" dirty="0" err="1"/>
              <a:t>randomized</a:t>
            </a:r>
            <a:r>
              <a:rPr lang="de-DE" dirty="0"/>
              <a:t> </a:t>
            </a:r>
            <a:r>
              <a:rPr lang="de-DE" dirty="0" err="1"/>
              <a:t>trial</a:t>
            </a:r>
            <a:r>
              <a:rPr lang="de-DE" dirty="0"/>
              <a:t>. Journal </a:t>
            </a:r>
            <a:r>
              <a:rPr lang="de-DE" dirty="0" err="1"/>
              <a:t>of</a:t>
            </a:r>
            <a:r>
              <a:rPr lang="de-DE" dirty="0"/>
              <a:t> Intergenerational </a:t>
            </a:r>
            <a:r>
              <a:rPr lang="de-DE" dirty="0" err="1"/>
              <a:t>Relationships</a:t>
            </a:r>
            <a:r>
              <a:rPr lang="de-DE" dirty="0"/>
              <a:t>, 13(3), 227–240.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/10.1080/15350770.2015.1067130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44733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624BA66-2B53-6045-A1A9-DCAB56459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0398954-51F6-8940-AC55-B62259294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31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F15A6BE-F98A-EE42-9580-6148DDAC2A4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err="1"/>
              <a:t>McHugh</a:t>
            </a:r>
            <a:r>
              <a:rPr lang="de-DE" dirty="0"/>
              <a:t>, J. E., Kenny, R. A., </a:t>
            </a:r>
            <a:r>
              <a:rPr lang="de-DE" dirty="0" err="1"/>
              <a:t>Lawlor</a:t>
            </a:r>
            <a:r>
              <a:rPr lang="de-DE" dirty="0"/>
              <a:t>, B. A., </a:t>
            </a:r>
            <a:r>
              <a:rPr lang="de-DE" dirty="0" err="1"/>
              <a:t>Steptoe</a:t>
            </a:r>
            <a:r>
              <a:rPr lang="de-DE" dirty="0"/>
              <a:t>, A., &amp; </a:t>
            </a:r>
            <a:r>
              <a:rPr lang="de-DE" dirty="0" err="1"/>
              <a:t>Kee</a:t>
            </a:r>
            <a:r>
              <a:rPr lang="de-DE" dirty="0"/>
              <a:t>, F. (2017). The </a:t>
            </a:r>
            <a:r>
              <a:rPr lang="de-DE" dirty="0" err="1"/>
              <a:t>discrepancy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isolation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loneliness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clinically</a:t>
            </a:r>
            <a:r>
              <a:rPr lang="de-DE" dirty="0"/>
              <a:t> </a:t>
            </a:r>
            <a:r>
              <a:rPr lang="de-DE" dirty="0" err="1"/>
              <a:t>meaningful</a:t>
            </a:r>
            <a:r>
              <a:rPr lang="de-DE" dirty="0"/>
              <a:t> </a:t>
            </a:r>
            <a:r>
              <a:rPr lang="de-DE" dirty="0" err="1"/>
              <a:t>metric</a:t>
            </a:r>
            <a:r>
              <a:rPr lang="de-DE" dirty="0"/>
              <a:t>: </a:t>
            </a:r>
            <a:r>
              <a:rPr lang="de-DE" dirty="0" err="1"/>
              <a:t>findings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Irish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English longitudinal </a:t>
            </a:r>
            <a:r>
              <a:rPr lang="de-DE" dirty="0" err="1"/>
              <a:t>studies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ageing</a:t>
            </a:r>
            <a:r>
              <a:rPr lang="de-DE" dirty="0"/>
              <a:t> (TILDA </a:t>
            </a:r>
            <a:r>
              <a:rPr lang="de-DE" dirty="0" err="1"/>
              <a:t>and</a:t>
            </a:r>
            <a:r>
              <a:rPr lang="de-DE" dirty="0"/>
              <a:t> ELSA). International </a:t>
            </a:r>
            <a:r>
              <a:rPr lang="de-DE" dirty="0" err="1"/>
              <a:t>journal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geriatric</a:t>
            </a:r>
            <a:r>
              <a:rPr lang="de-DE" dirty="0"/>
              <a:t> </a:t>
            </a:r>
            <a:r>
              <a:rPr lang="de-DE" dirty="0" err="1"/>
              <a:t>psychiatry</a:t>
            </a:r>
            <a:r>
              <a:rPr lang="de-DE" dirty="0"/>
              <a:t>, 32(6), 664–674.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/10.1002/gps.4509</a:t>
            </a:r>
          </a:p>
          <a:p>
            <a:r>
              <a:rPr lang="de-DE" dirty="0" err="1"/>
              <a:t>Mosor</a:t>
            </a:r>
            <a:r>
              <a:rPr lang="de-DE" dirty="0"/>
              <a:t>, E., </a:t>
            </a:r>
            <a:r>
              <a:rPr lang="de-DE" dirty="0" err="1"/>
              <a:t>Waldherr</a:t>
            </a:r>
            <a:r>
              <a:rPr lang="de-DE" dirty="0"/>
              <a:t>, K., </a:t>
            </a:r>
            <a:r>
              <a:rPr lang="de-DE" dirty="0" err="1"/>
              <a:t>Kjeken</a:t>
            </a:r>
            <a:r>
              <a:rPr lang="de-DE" dirty="0"/>
              <a:t>, I., </a:t>
            </a:r>
            <a:r>
              <a:rPr lang="de-DE" dirty="0" err="1"/>
              <a:t>Omara</a:t>
            </a:r>
            <a:r>
              <a:rPr lang="de-DE" dirty="0"/>
              <a:t>, M., Ritschl, V., Pinter-Theiss, V., </a:t>
            </a:r>
            <a:r>
              <a:rPr lang="de-DE" dirty="0" err="1"/>
              <a:t>Smolen</a:t>
            </a:r>
            <a:r>
              <a:rPr lang="de-DE" dirty="0"/>
              <a:t>, J., </a:t>
            </a:r>
            <a:r>
              <a:rPr lang="de-DE" dirty="0" err="1"/>
              <a:t>Hübel</a:t>
            </a:r>
            <a:r>
              <a:rPr lang="de-DE" dirty="0"/>
              <a:t>, U., &amp; Stamm, T. (2019). An intergenerational </a:t>
            </a:r>
            <a:r>
              <a:rPr lang="de-DE" dirty="0" err="1"/>
              <a:t>program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psycho-motor </a:t>
            </a:r>
            <a:r>
              <a:rPr lang="de-DE" dirty="0" err="1"/>
              <a:t>activity</a:t>
            </a:r>
            <a:r>
              <a:rPr lang="de-DE" dirty="0"/>
              <a:t> </a:t>
            </a:r>
            <a:r>
              <a:rPr lang="de-DE" dirty="0" err="1"/>
              <a:t>promotes</a:t>
            </a:r>
            <a:r>
              <a:rPr lang="de-DE" dirty="0"/>
              <a:t> well-</a:t>
            </a:r>
            <a:r>
              <a:rPr lang="de-DE" dirty="0" err="1"/>
              <a:t>being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interaction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preschool</a:t>
            </a:r>
            <a:r>
              <a:rPr lang="de-DE" dirty="0"/>
              <a:t> </a:t>
            </a:r>
            <a:r>
              <a:rPr lang="de-DE" dirty="0" err="1"/>
              <a:t>children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: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outcome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in Austria. BMC Public </a:t>
            </a:r>
            <a:r>
              <a:rPr lang="de-DE" dirty="0" err="1"/>
              <a:t>Health</a:t>
            </a:r>
            <a:r>
              <a:rPr lang="de-DE" dirty="0"/>
              <a:t>, 19(1), 1–14. </a:t>
            </a:r>
            <a:r>
              <a:rPr lang="de-DE" dirty="0">
                <a:solidFill>
                  <a:schemeClr val="accent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https://doi.org/10.1186/s12889-019-6572-0</a:t>
            </a:r>
            <a:endParaRPr lang="de-DE" dirty="0">
              <a:solidFill>
                <a:schemeClr val="accent5"/>
              </a:solidFill>
            </a:endParaRPr>
          </a:p>
          <a:p>
            <a:r>
              <a:rPr lang="de-DE" dirty="0"/>
              <a:t>Murayama, Y., </a:t>
            </a:r>
            <a:r>
              <a:rPr lang="de-DE" dirty="0" err="1"/>
              <a:t>Ohba</a:t>
            </a:r>
            <a:r>
              <a:rPr lang="de-DE" dirty="0"/>
              <a:t>, H., </a:t>
            </a:r>
            <a:r>
              <a:rPr lang="de-DE" dirty="0" err="1"/>
              <a:t>Yasunaga</a:t>
            </a:r>
            <a:r>
              <a:rPr lang="de-DE" dirty="0"/>
              <a:t>, M., </a:t>
            </a:r>
            <a:r>
              <a:rPr lang="de-DE" dirty="0" err="1"/>
              <a:t>Nonaka</a:t>
            </a:r>
            <a:r>
              <a:rPr lang="de-DE" dirty="0"/>
              <a:t>, K., Takeuchi, R., </a:t>
            </a:r>
            <a:r>
              <a:rPr lang="de-DE" dirty="0" err="1"/>
              <a:t>Nishi</a:t>
            </a:r>
            <a:r>
              <a:rPr lang="de-DE" dirty="0"/>
              <a:t>, M., </a:t>
            </a:r>
            <a:r>
              <a:rPr lang="de-DE" dirty="0" err="1"/>
              <a:t>Sakuma</a:t>
            </a:r>
            <a:r>
              <a:rPr lang="de-DE" dirty="0"/>
              <a:t>, N., </a:t>
            </a:r>
            <a:r>
              <a:rPr lang="de-DE" dirty="0" err="1"/>
              <a:t>Uchida</a:t>
            </a:r>
            <a:r>
              <a:rPr lang="de-DE" dirty="0"/>
              <a:t>, H., </a:t>
            </a:r>
            <a:r>
              <a:rPr lang="de-DE" dirty="0" err="1"/>
              <a:t>Shinkai</a:t>
            </a:r>
            <a:r>
              <a:rPr lang="de-DE" dirty="0"/>
              <a:t>, S., &amp; </a:t>
            </a:r>
            <a:r>
              <a:rPr lang="de-DE" dirty="0" err="1"/>
              <a:t>Fujiwara</a:t>
            </a:r>
            <a:r>
              <a:rPr lang="de-DE" dirty="0"/>
              <a:t>, Y. (2015). The 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intergenerational </a:t>
            </a:r>
            <a:r>
              <a:rPr lang="de-DE" dirty="0" err="1"/>
              <a:t>programs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mental </a:t>
            </a:r>
            <a:r>
              <a:rPr lang="de-DE" dirty="0" err="1"/>
              <a:t>health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elderly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. </a:t>
            </a:r>
            <a:r>
              <a:rPr lang="de-DE" dirty="0" err="1"/>
              <a:t>Aging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Mental </a:t>
            </a:r>
            <a:r>
              <a:rPr lang="de-DE" dirty="0" err="1"/>
              <a:t>Health</a:t>
            </a:r>
            <a:r>
              <a:rPr lang="de-DE" dirty="0"/>
              <a:t>, 19(4), 306–314.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/10.1080/13607863.2014.933309</a:t>
            </a:r>
          </a:p>
          <a:p>
            <a:r>
              <a:rPr lang="de-DE" dirty="0" err="1"/>
              <a:t>Pantel</a:t>
            </a:r>
            <a:r>
              <a:rPr lang="de-DE" dirty="0"/>
              <a:t>, J. (2021). Gesundheitliche Risiken von Einsamkeit und sozialer Isolation im Alter. Geriatrie-Report, 16(1), 6–8.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/10.1007/s42090-020-1225-0</a:t>
            </a:r>
          </a:p>
          <a:p>
            <a:r>
              <a:rPr lang="de-DE" dirty="0"/>
              <a:t>Sakurai, R., </a:t>
            </a:r>
            <a:r>
              <a:rPr lang="de-DE" dirty="0" err="1"/>
              <a:t>Yasunaga</a:t>
            </a:r>
            <a:r>
              <a:rPr lang="de-DE" dirty="0"/>
              <a:t>, M., Murayama, Y., </a:t>
            </a:r>
            <a:r>
              <a:rPr lang="de-DE" dirty="0" err="1"/>
              <a:t>Ohba</a:t>
            </a:r>
            <a:r>
              <a:rPr lang="de-DE" dirty="0"/>
              <a:t>, H., </a:t>
            </a:r>
            <a:r>
              <a:rPr lang="de-DE" dirty="0" err="1"/>
              <a:t>Nonaka</a:t>
            </a:r>
            <a:r>
              <a:rPr lang="de-DE" dirty="0"/>
              <a:t>, K., Suzuki, H., </a:t>
            </a:r>
            <a:r>
              <a:rPr lang="de-DE" dirty="0" err="1"/>
              <a:t>Sakuma</a:t>
            </a:r>
            <a:r>
              <a:rPr lang="de-DE" dirty="0"/>
              <a:t>, N., </a:t>
            </a:r>
            <a:r>
              <a:rPr lang="de-DE" dirty="0" err="1"/>
              <a:t>Nishi</a:t>
            </a:r>
            <a:r>
              <a:rPr lang="de-DE" dirty="0"/>
              <a:t>, M., </a:t>
            </a:r>
            <a:r>
              <a:rPr lang="de-DE" dirty="0" err="1"/>
              <a:t>Uchida</a:t>
            </a:r>
            <a:r>
              <a:rPr lang="de-DE" dirty="0"/>
              <a:t>, H., </a:t>
            </a:r>
            <a:r>
              <a:rPr lang="de-DE" dirty="0" err="1"/>
              <a:t>Shinkai</a:t>
            </a:r>
            <a:r>
              <a:rPr lang="de-DE" dirty="0"/>
              <a:t>, S., </a:t>
            </a:r>
            <a:r>
              <a:rPr lang="de-DE" dirty="0" err="1"/>
              <a:t>Rebok</a:t>
            </a:r>
            <a:r>
              <a:rPr lang="de-DE" dirty="0"/>
              <a:t>, G. W., &amp; </a:t>
            </a:r>
            <a:r>
              <a:rPr lang="de-DE" dirty="0" err="1"/>
              <a:t>Fujiwara</a:t>
            </a:r>
            <a:r>
              <a:rPr lang="de-DE" dirty="0"/>
              <a:t>, Y. (2016). Long-term </a:t>
            </a:r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intergenerational </a:t>
            </a:r>
            <a:r>
              <a:rPr lang="de-DE" dirty="0" err="1"/>
              <a:t>program</a:t>
            </a:r>
            <a:r>
              <a:rPr lang="de-DE" dirty="0"/>
              <a:t> on </a:t>
            </a:r>
            <a:r>
              <a:rPr lang="de-DE" dirty="0" err="1"/>
              <a:t>functional</a:t>
            </a:r>
            <a:r>
              <a:rPr lang="de-DE" dirty="0"/>
              <a:t> </a:t>
            </a:r>
            <a:r>
              <a:rPr lang="de-DE" dirty="0" err="1"/>
              <a:t>capacity</a:t>
            </a:r>
            <a:r>
              <a:rPr lang="de-DE" dirty="0"/>
              <a:t> in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: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 </a:t>
            </a:r>
            <a:r>
              <a:rPr lang="de-DE" dirty="0" err="1"/>
              <a:t>seven-year</a:t>
            </a:r>
            <a:r>
              <a:rPr lang="de-DE" dirty="0"/>
              <a:t> follow-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reprints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. Archives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Gerontology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Geriatrics</a:t>
            </a:r>
            <a:r>
              <a:rPr lang="de-DE" dirty="0"/>
              <a:t>, 64, 13–20.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/10.1016/j.archger.2015.12.005</a:t>
            </a:r>
          </a:p>
          <a:p>
            <a:r>
              <a:rPr lang="de-DE" dirty="0" err="1"/>
              <a:t>Salari</a:t>
            </a:r>
            <a:r>
              <a:rPr lang="de-DE" dirty="0"/>
              <a:t>, S. M. (2002). Intergenerational </a:t>
            </a:r>
            <a:r>
              <a:rPr lang="de-DE" dirty="0" err="1"/>
              <a:t>partnerships</a:t>
            </a:r>
            <a:r>
              <a:rPr lang="de-DE" dirty="0"/>
              <a:t> in adult </a:t>
            </a:r>
            <a:r>
              <a:rPr lang="de-DE" dirty="0" err="1"/>
              <a:t>day</a:t>
            </a:r>
            <a:r>
              <a:rPr lang="de-DE" dirty="0"/>
              <a:t> </a:t>
            </a:r>
            <a:r>
              <a:rPr lang="de-DE" dirty="0" err="1"/>
              <a:t>centers</a:t>
            </a:r>
            <a:r>
              <a:rPr lang="de-DE" dirty="0"/>
              <a:t>: </a:t>
            </a:r>
            <a:r>
              <a:rPr lang="de-DE" dirty="0" err="1"/>
              <a:t>Importance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age-appropriate</a:t>
            </a:r>
            <a:r>
              <a:rPr lang="de-DE" dirty="0"/>
              <a:t> </a:t>
            </a:r>
            <a:r>
              <a:rPr lang="de-DE" dirty="0" err="1"/>
              <a:t>environments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behaviors</a:t>
            </a:r>
            <a:r>
              <a:rPr lang="de-DE" dirty="0"/>
              <a:t>. The </a:t>
            </a:r>
            <a:r>
              <a:rPr lang="de-DE" dirty="0" err="1"/>
              <a:t>Gerontologist</a:t>
            </a:r>
            <a:r>
              <a:rPr lang="de-DE" dirty="0"/>
              <a:t>, 42(3), 321–333.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/10.1093/</a:t>
            </a:r>
            <a:r>
              <a:rPr lang="de-DE" u="sng" dirty="0" err="1">
                <a:solidFill>
                  <a:schemeClr val="accent5"/>
                </a:solidFill>
              </a:rPr>
              <a:t>geront</a:t>
            </a:r>
            <a:r>
              <a:rPr lang="de-DE" u="sng" dirty="0">
                <a:solidFill>
                  <a:schemeClr val="accent5"/>
                </a:solidFill>
              </a:rPr>
              <a:t>/42.3.321</a:t>
            </a:r>
          </a:p>
          <a:p>
            <a:r>
              <a:rPr lang="de-DE" dirty="0"/>
              <a:t>Shankar, A., </a:t>
            </a:r>
            <a:r>
              <a:rPr lang="de-DE" dirty="0" err="1"/>
              <a:t>McMunn</a:t>
            </a:r>
            <a:r>
              <a:rPr lang="de-DE" dirty="0"/>
              <a:t>, A., </a:t>
            </a:r>
            <a:r>
              <a:rPr lang="de-DE" dirty="0" err="1"/>
              <a:t>Demakakos</a:t>
            </a:r>
            <a:r>
              <a:rPr lang="de-DE" dirty="0"/>
              <a:t>, P., </a:t>
            </a:r>
            <a:r>
              <a:rPr lang="de-DE" dirty="0" err="1"/>
              <a:t>Hamer</a:t>
            </a:r>
            <a:r>
              <a:rPr lang="de-DE" dirty="0"/>
              <a:t>, M., &amp; </a:t>
            </a:r>
            <a:r>
              <a:rPr lang="de-DE" dirty="0" err="1"/>
              <a:t>Steptoe</a:t>
            </a:r>
            <a:r>
              <a:rPr lang="de-DE" dirty="0"/>
              <a:t>, A. (2017).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isolation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loneliness</a:t>
            </a:r>
            <a:r>
              <a:rPr lang="de-DE" dirty="0"/>
              <a:t>: </a:t>
            </a:r>
            <a:r>
              <a:rPr lang="de-DE" dirty="0" err="1"/>
              <a:t>Prospective</a:t>
            </a:r>
            <a:r>
              <a:rPr lang="de-DE" dirty="0"/>
              <a:t> </a:t>
            </a:r>
            <a:r>
              <a:rPr lang="de-DE" dirty="0" err="1"/>
              <a:t>associations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functional</a:t>
            </a:r>
            <a:r>
              <a:rPr lang="de-DE" dirty="0"/>
              <a:t> </a:t>
            </a:r>
            <a:r>
              <a:rPr lang="de-DE" dirty="0" err="1"/>
              <a:t>status</a:t>
            </a:r>
            <a:r>
              <a:rPr lang="de-DE" dirty="0"/>
              <a:t> in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. </a:t>
            </a:r>
            <a:r>
              <a:rPr lang="de-DE" dirty="0" err="1"/>
              <a:t>Health</a:t>
            </a:r>
            <a:r>
              <a:rPr lang="de-DE" dirty="0"/>
              <a:t> </a:t>
            </a:r>
            <a:r>
              <a:rPr lang="de-DE" dirty="0" err="1"/>
              <a:t>psychology</a:t>
            </a:r>
            <a:r>
              <a:rPr lang="de-DE" dirty="0"/>
              <a:t> : </a:t>
            </a:r>
            <a:r>
              <a:rPr lang="de-DE" dirty="0" err="1"/>
              <a:t>official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Division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Health</a:t>
            </a:r>
            <a:r>
              <a:rPr lang="de-DE" dirty="0"/>
              <a:t> </a:t>
            </a:r>
            <a:r>
              <a:rPr lang="de-DE" dirty="0" err="1"/>
              <a:t>Psychology</a:t>
            </a:r>
            <a:r>
              <a:rPr lang="de-DE" dirty="0"/>
              <a:t>, American Psychological </a:t>
            </a:r>
            <a:r>
              <a:rPr lang="de-DE" dirty="0" err="1"/>
              <a:t>Association</a:t>
            </a:r>
            <a:r>
              <a:rPr lang="de-DE" dirty="0"/>
              <a:t>, 36(2), 179–187.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/10.1037/hea0000437</a:t>
            </a:r>
          </a:p>
          <a:p>
            <a:r>
              <a:rPr lang="de-DE" dirty="0" err="1"/>
              <a:t>Teater</a:t>
            </a:r>
            <a:r>
              <a:rPr lang="de-DE" dirty="0"/>
              <a:t>, B. (2016). Intergenerational </a:t>
            </a:r>
            <a:r>
              <a:rPr lang="de-DE" dirty="0" err="1"/>
              <a:t>programs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promote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aging</a:t>
            </a:r>
            <a:r>
              <a:rPr lang="de-DE" dirty="0"/>
              <a:t>: The </a:t>
            </a:r>
            <a:r>
              <a:rPr lang="de-DE" dirty="0" err="1"/>
              <a:t>experiences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perspectives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adults</a:t>
            </a:r>
            <a:r>
              <a:rPr lang="de-DE" dirty="0"/>
              <a:t>. Act </a:t>
            </a:r>
            <a:r>
              <a:rPr lang="de-DE" dirty="0" err="1"/>
              <a:t>Adapt</a:t>
            </a:r>
            <a:r>
              <a:rPr lang="de-DE" dirty="0"/>
              <a:t> </a:t>
            </a:r>
            <a:r>
              <a:rPr lang="de-DE" dirty="0" err="1"/>
              <a:t>Aging</a:t>
            </a:r>
            <a:r>
              <a:rPr lang="de-DE" dirty="0"/>
              <a:t>, 40(1), 1–19.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/10.1080/01924788.2016.1127041</a:t>
            </a:r>
          </a:p>
        </p:txBody>
      </p:sp>
    </p:spTree>
    <p:extLst>
      <p:ext uri="{BB962C8B-B14F-4D97-AF65-F5344CB8AC3E}">
        <p14:creationId xmlns:p14="http://schemas.microsoft.com/office/powerpoint/2010/main" val="2152651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E713C72-0919-1447-906A-44761CA91F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3362B9-0B3E-424C-A7F4-099A75653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B40054F-021A-BA4B-B9CC-4E6246E73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Grundlage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DEB65A8-8254-1947-99D5-15E7BD468AA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Verbesserung der Lebensbedingungen der Bewohner/-innen</a:t>
            </a:r>
          </a:p>
          <a:p>
            <a:pPr lvl="2"/>
            <a:r>
              <a:rPr lang="de-DE" b="1" dirty="0">
                <a:solidFill>
                  <a:schemeClr val="accent1"/>
                </a:solidFill>
              </a:rPr>
              <a:t>Psychosoziale Gesundheit</a:t>
            </a:r>
          </a:p>
          <a:p>
            <a:pPr lvl="2"/>
            <a:r>
              <a:rPr lang="de-DE" dirty="0"/>
              <a:t>Körperliche Aktivität</a:t>
            </a:r>
          </a:p>
          <a:p>
            <a:pPr lvl="2"/>
            <a:r>
              <a:rPr lang="de-DE" dirty="0"/>
              <a:t>Kognitive Ressourcen</a:t>
            </a:r>
          </a:p>
          <a:p>
            <a:pPr lvl="2"/>
            <a:r>
              <a:rPr lang="de-DE" dirty="0"/>
              <a:t>Gewaltprävention</a:t>
            </a:r>
          </a:p>
          <a:p>
            <a:pPr lvl="1"/>
            <a:r>
              <a:rPr lang="de-DE" dirty="0"/>
              <a:t>Entwicklung von Maßnahmen/Interventionen und Schulung von Multiplikatoren</a:t>
            </a:r>
          </a:p>
          <a:p>
            <a:pPr lvl="1"/>
            <a:r>
              <a:rPr lang="de-DE" dirty="0"/>
              <a:t>Förderung der psychosozialen Gesundheit durch intergenerativen Austausch</a:t>
            </a:r>
          </a:p>
        </p:txBody>
      </p:sp>
    </p:spTree>
    <p:extLst>
      <p:ext uri="{BB962C8B-B14F-4D97-AF65-F5344CB8AC3E}">
        <p14:creationId xmlns:p14="http://schemas.microsoft.com/office/powerpoint/2010/main" val="129532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4F5B8EE-2B39-B249-BAA0-5412C370B7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9B64431-C4FE-B040-A70B-EC3814C394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96409C5-4497-354E-A832-8BB24A166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Ziele der </a:t>
            </a:r>
            <a:r>
              <a:rPr lang="de-DE" dirty="0" err="1"/>
              <a:t>Multiplikatorenschulung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A2B3FDD-3A4C-8F49-A13F-4607A0190FC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Befähigung zur eigenständigen und langfristigen Umsetzung </a:t>
            </a:r>
            <a:br>
              <a:rPr lang="de-DE" dirty="0"/>
            </a:br>
            <a:r>
              <a:rPr lang="de-DE" dirty="0"/>
              <a:t>des Projektes „Alt &amp; Jung“</a:t>
            </a:r>
          </a:p>
          <a:p>
            <a:pPr lvl="2"/>
            <a:r>
              <a:rPr lang="de-DE" dirty="0"/>
              <a:t>Kennenlernen des theoretischen Hintergrundes und der Wirkweise</a:t>
            </a:r>
          </a:p>
          <a:p>
            <a:pPr lvl="2"/>
            <a:r>
              <a:rPr lang="de-DE" dirty="0"/>
              <a:t>Aktives </a:t>
            </a:r>
            <a:r>
              <a:rPr lang="de-DE" dirty="0" err="1"/>
              <a:t>Einüben</a:t>
            </a:r>
            <a:r>
              <a:rPr lang="de-DE" dirty="0"/>
              <a:t> und Ausprobieren</a:t>
            </a:r>
          </a:p>
          <a:p>
            <a:pPr lvl="2"/>
            <a:r>
              <a:rPr lang="de-DE" dirty="0"/>
              <a:t>Organisatorische Planung</a:t>
            </a:r>
          </a:p>
        </p:txBody>
      </p:sp>
    </p:spTree>
    <p:extLst>
      <p:ext uri="{BB962C8B-B14F-4D97-AF65-F5344CB8AC3E}">
        <p14:creationId xmlns:p14="http://schemas.microsoft.com/office/powerpoint/2010/main" val="108219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5F01771-A059-E14A-825B-FBE41D71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0D66F0B-C120-8F41-A39D-6FD2A9E27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3" name="Untertitel 12">
            <a:extLst>
              <a:ext uri="{FF2B5EF4-FFF2-40B4-BE49-F238E27FC236}">
                <a16:creationId xmlns:a16="http://schemas.microsoft.com/office/drawing/2014/main" id="{DE8E6804-BBB6-D34D-A757-D35BBF34FD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33" y="1126836"/>
            <a:ext cx="11218334" cy="4680000"/>
          </a:xfrm>
        </p:spPr>
        <p:txBody>
          <a:bodyPr/>
          <a:lstStyle/>
          <a:p>
            <a:r>
              <a:rPr lang="de-DE" dirty="0"/>
              <a:t>Was bedeutet intergenerativer </a:t>
            </a:r>
            <a:br>
              <a:rPr lang="de-DE" dirty="0"/>
            </a:br>
            <a:r>
              <a:rPr lang="de-DE" dirty="0"/>
              <a:t>Austausch </a:t>
            </a:r>
            <a:r>
              <a:rPr lang="de-DE" dirty="0" err="1"/>
              <a:t>für</a:t>
            </a:r>
            <a:r>
              <a:rPr lang="de-DE" dirty="0"/>
              <a:t> mich?</a:t>
            </a:r>
          </a:p>
        </p:txBody>
      </p:sp>
    </p:spTree>
    <p:extLst>
      <p:ext uri="{BB962C8B-B14F-4D97-AF65-F5344CB8AC3E}">
        <p14:creationId xmlns:p14="http://schemas.microsoft.com/office/powerpoint/2010/main" val="1260212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1FC8205-4B80-1E41-9718-2132B7CF07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738FAF2-9F3C-BD41-ACBE-087B19E851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19146E3-A416-8246-9CA9-B51BAB130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3BF5254-4C46-134B-B2E9-339CF8F9066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Bei ältere Menschen ist soziale Isolation dabei ein häufiges Problem und wird vor allem durch Multimorbidität, Behinderung und </a:t>
            </a:r>
            <a:r>
              <a:rPr lang="de-DE" dirty="0" err="1"/>
              <a:t>Pflegebedürftigkeit</a:t>
            </a:r>
            <a:r>
              <a:rPr lang="de-DE" dirty="0"/>
              <a:t> </a:t>
            </a:r>
            <a:r>
              <a:rPr lang="de-DE" dirty="0" err="1"/>
              <a:t>begünstigt</a:t>
            </a:r>
            <a:r>
              <a:rPr lang="de-DE" dirty="0"/>
              <a:t> (</a:t>
            </a:r>
            <a:r>
              <a:rPr lang="de-DE" dirty="0" err="1"/>
              <a:t>Pantel</a:t>
            </a:r>
            <a:r>
              <a:rPr lang="de-DE" dirty="0"/>
              <a:t>, 2021)</a:t>
            </a:r>
          </a:p>
          <a:p>
            <a:pPr lvl="1"/>
            <a:r>
              <a:rPr lang="de-DE" dirty="0"/>
              <a:t>Intergenerativer Austausch stellt hier eine große Ressource dar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Mosor</a:t>
            </a:r>
            <a:r>
              <a:rPr lang="de-DE" dirty="0"/>
              <a:t> et al., 2019)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6134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1FC8205-4B80-1E41-9718-2132B7CF07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738FAF2-9F3C-BD41-ACBE-087B19E851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19146E3-A416-8246-9CA9-B51BAB130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3BF5254-4C46-134B-B2E9-339CF8F9066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Ältere Menschen können: </a:t>
            </a:r>
            <a:br>
              <a:rPr lang="de-DE" dirty="0"/>
            </a:br>
            <a:r>
              <a:rPr lang="de-DE" dirty="0"/>
              <a:t>Erfahrungen teilen, </a:t>
            </a:r>
            <a:r>
              <a:rPr lang="de-DE" dirty="0" err="1"/>
              <a:t>unterstützend</a:t>
            </a:r>
            <a:r>
              <a:rPr lang="de-DE" dirty="0"/>
              <a:t> helfen, Inspiration darstellen</a:t>
            </a:r>
          </a:p>
          <a:p>
            <a:pPr lvl="1"/>
            <a:r>
              <a:rPr lang="de-DE" dirty="0"/>
              <a:t>Junge Menschen können: </a:t>
            </a:r>
            <a:br>
              <a:rPr lang="de-DE" dirty="0"/>
            </a:br>
            <a:r>
              <a:rPr lang="de-DE" dirty="0"/>
              <a:t>Lebenswelt von heute erklären (</a:t>
            </a:r>
            <a:r>
              <a:rPr lang="de-DE" dirty="0" err="1"/>
              <a:t>Mosor</a:t>
            </a:r>
            <a:r>
              <a:rPr lang="de-DE" dirty="0"/>
              <a:t> et al., 2019) und eine </a:t>
            </a:r>
            <a:br>
              <a:rPr lang="de-DE" dirty="0"/>
            </a:br>
            <a:r>
              <a:rPr lang="de-DE" dirty="0"/>
              <a:t>positive Einstellung zu Älteren entwickeln (</a:t>
            </a:r>
            <a:r>
              <a:rPr lang="de-DE" dirty="0" err="1"/>
              <a:t>Cadieux</a:t>
            </a:r>
            <a:r>
              <a:rPr lang="de-DE" dirty="0"/>
              <a:t> et al., 2019)</a:t>
            </a:r>
          </a:p>
          <a:p>
            <a:pPr lvl="1"/>
            <a:r>
              <a:rPr lang="de-DE" dirty="0"/>
              <a:t>Aktuelle Ideen: </a:t>
            </a:r>
            <a:br>
              <a:rPr lang="de-DE" dirty="0"/>
            </a:br>
            <a:r>
              <a:rPr lang="de-DE" dirty="0" err="1"/>
              <a:t>Verknüpfung</a:t>
            </a:r>
            <a:r>
              <a:rPr lang="de-DE" dirty="0"/>
              <a:t> von Pflegeheimen &amp; Kindergärten </a:t>
            </a:r>
            <a:br>
              <a:rPr lang="de-DE" dirty="0"/>
            </a:br>
            <a:r>
              <a:rPr lang="de-DE" dirty="0"/>
              <a:t>(Doll &amp; </a:t>
            </a:r>
            <a:r>
              <a:rPr lang="de-DE" dirty="0" err="1"/>
              <a:t>Bolender</a:t>
            </a:r>
            <a:r>
              <a:rPr lang="de-DE" dirty="0"/>
              <a:t>, 2010; </a:t>
            </a:r>
            <a:r>
              <a:rPr lang="de-DE" dirty="0" err="1"/>
              <a:t>Jarrott</a:t>
            </a:r>
            <a:r>
              <a:rPr lang="de-DE" dirty="0"/>
              <a:t> &amp; Smith, 2011; Low et al., 2015)</a:t>
            </a:r>
          </a:p>
        </p:txBody>
      </p:sp>
    </p:spTree>
    <p:extLst>
      <p:ext uri="{BB962C8B-B14F-4D97-AF65-F5344CB8AC3E}">
        <p14:creationId xmlns:p14="http://schemas.microsoft.com/office/powerpoint/2010/main" val="4233375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1FC8205-4B80-1E41-9718-2132B7CF07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738FAF2-9F3C-BD41-ACBE-087B19E851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19146E3-A416-8246-9CA9-B51BAB130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3BF5254-4C46-134B-B2E9-339CF8F9066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Darum lohnt es sich:</a:t>
            </a:r>
          </a:p>
          <a:p>
            <a:pPr lvl="1"/>
            <a:r>
              <a:rPr lang="de-DE" dirty="0" err="1"/>
              <a:t>Jüngere</a:t>
            </a:r>
            <a:r>
              <a:rPr lang="de-DE" dirty="0"/>
              <a:t> Gruppe: positive Einstellung zur älteren Generation und Wissensverstärkung </a:t>
            </a:r>
            <a:r>
              <a:rPr lang="de-DE" dirty="0" err="1"/>
              <a:t>über</a:t>
            </a:r>
            <a:r>
              <a:rPr lang="de-DE" dirty="0"/>
              <a:t> diesen Personenkreis</a:t>
            </a:r>
          </a:p>
          <a:p>
            <a:pPr lvl="1"/>
            <a:r>
              <a:rPr lang="de-DE" dirty="0"/>
              <a:t>Senioreninnen/Senioren: Verbesserung des subjektiven Gesundheitszustandes und des Selbstwirksamkeitserlebens, Stressreduktion und eine Reduzierung depressiver Symptome (</a:t>
            </a:r>
            <a:r>
              <a:rPr lang="de-DE" dirty="0" err="1"/>
              <a:t>Gualano</a:t>
            </a:r>
            <a:r>
              <a:rPr lang="de-DE" dirty="0"/>
              <a:t> et al., 2017; </a:t>
            </a:r>
            <a:r>
              <a:rPr lang="de-DE" dirty="0" err="1"/>
              <a:t>Kamei</a:t>
            </a:r>
            <a:r>
              <a:rPr lang="de-DE" dirty="0"/>
              <a:t> et al., 2011; Murayama et al., 2015; </a:t>
            </a:r>
            <a:r>
              <a:rPr lang="de-DE" dirty="0" err="1"/>
              <a:t>Teater</a:t>
            </a:r>
            <a:r>
              <a:rPr lang="de-DE" dirty="0"/>
              <a:t>, 2016; Sakurai et al., 2016</a:t>
            </a:r>
          </a:p>
        </p:txBody>
      </p:sp>
    </p:spTree>
    <p:extLst>
      <p:ext uri="{BB962C8B-B14F-4D97-AF65-F5344CB8AC3E}">
        <p14:creationId xmlns:p14="http://schemas.microsoft.com/office/powerpoint/2010/main" val="3279207505"/>
      </p:ext>
    </p:extLst>
  </p:cSld>
  <p:clrMapOvr>
    <a:masterClrMapping/>
  </p:clrMapOvr>
</p:sld>
</file>

<file path=ppt/theme/theme1.xml><?xml version="1.0" encoding="utf-8"?>
<a:theme xmlns:a="http://schemas.openxmlformats.org/drawingml/2006/main" name="Titel">
  <a:themeElements>
    <a:clrScheme name="Benutzerdefiniert 1">
      <a:dk1>
        <a:srgbClr val="000000"/>
      </a:dk1>
      <a:lt1>
        <a:srgbClr val="FFFFFF"/>
      </a:lt1>
      <a:dk2>
        <a:srgbClr val="0D3B64"/>
      </a:dk2>
      <a:lt2>
        <a:srgbClr val="EEEFEF"/>
      </a:lt2>
      <a:accent1>
        <a:srgbClr val="BD4B95"/>
      </a:accent1>
      <a:accent2>
        <a:srgbClr val="2CA0D2"/>
      </a:accent2>
      <a:accent3>
        <a:srgbClr val="A5A5A5"/>
      </a:accent3>
      <a:accent4>
        <a:srgbClr val="FCEAF2"/>
      </a:accent4>
      <a:accent5>
        <a:srgbClr val="38789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lgeseiten">
  <a:themeElements>
    <a:clrScheme name="gesaPflege">
      <a:dk1>
        <a:srgbClr val="000000"/>
      </a:dk1>
      <a:lt1>
        <a:srgbClr val="FFFFFF"/>
      </a:lt1>
      <a:dk2>
        <a:srgbClr val="0D3B64"/>
      </a:dk2>
      <a:lt2>
        <a:srgbClr val="EEEFEF"/>
      </a:lt2>
      <a:accent1>
        <a:srgbClr val="BD4B95"/>
      </a:accent1>
      <a:accent2>
        <a:srgbClr val="2CA0D2"/>
      </a:accent2>
      <a:accent3>
        <a:srgbClr val="A5A5A5"/>
      </a:accent3>
      <a:accent4>
        <a:srgbClr val="FCEAF2"/>
      </a:accent4>
      <a:accent5>
        <a:srgbClr val="38789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2202</Words>
  <Application>Microsoft Macintosh PowerPoint</Application>
  <PresentationFormat>Breitbild</PresentationFormat>
  <Paragraphs>195</Paragraphs>
  <Slides>31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31</vt:i4>
      </vt:variant>
    </vt:vector>
  </HeadingPairs>
  <TitlesOfParts>
    <vt:vector size="38" baseType="lpstr">
      <vt:lpstr>Acumin Pro Condensed Ult Black</vt:lpstr>
      <vt:lpstr>Arial</vt:lpstr>
      <vt:lpstr>Calibri</vt:lpstr>
      <vt:lpstr>Calibri Light</vt:lpstr>
      <vt:lpstr>Symbol</vt:lpstr>
      <vt:lpstr>Titel</vt:lpstr>
      <vt:lpstr>Folgeseiten</vt:lpstr>
      <vt:lpstr>PowerPoint-Präsentation</vt:lpstr>
      <vt:lpstr>PowerPoint-Präsentation</vt:lpstr>
      <vt:lpstr>Was haben wir heute vor?</vt:lpstr>
      <vt:lpstr>Grundlage</vt:lpstr>
      <vt:lpstr>Ziele der Multiplikatorenschulung</vt:lpstr>
      <vt:lpstr>PowerPoint-Präsentation</vt:lpstr>
      <vt:lpstr>Theoretischer Hintergrund</vt:lpstr>
      <vt:lpstr>Theoretischer Hintergrund</vt:lpstr>
      <vt:lpstr>Theoretischer Hintergrund</vt:lpstr>
      <vt:lpstr>Theoretischer Hintergrund</vt:lpstr>
      <vt:lpstr>PowerPoint-Präsentation</vt:lpstr>
      <vt:lpstr>Vorstellung des Konzepts „Alt &amp; Jung“</vt:lpstr>
      <vt:lpstr>Vorstellung des Konzepts „Alt &amp; Jung“</vt:lpstr>
      <vt:lpstr>Vorstellung des Konzepts „Alt &amp; Jung“</vt:lpstr>
      <vt:lpstr>Vorstellung des Konzepts „Alt &amp; Jung“</vt:lpstr>
      <vt:lpstr>Entwicklungsaufgaben - Flipchartarbeit</vt:lpstr>
      <vt:lpstr>Kleingruppenarbeit</vt:lpstr>
      <vt:lpstr>PowerPoint-Präsentation</vt:lpstr>
      <vt:lpstr>Inhaltliche Ausgestaltung</vt:lpstr>
      <vt:lpstr>Herausforderungen</vt:lpstr>
      <vt:lpstr>Herausforderungen – Kleingruppenarbeit</vt:lpstr>
      <vt:lpstr>Gelingenskriterien (Bleiber, 2019)</vt:lpstr>
      <vt:lpstr>Gelingenskriterien (Bleiber, 2019)</vt:lpstr>
      <vt:lpstr>PowerPoint-Präsentation</vt:lpstr>
      <vt:lpstr>Rahmenbedingungen schaffen</vt:lpstr>
      <vt:lpstr>Rahmenbedingungen schaffen</vt:lpstr>
      <vt:lpstr>Erfolgreiche Zusammenarbeit definieren</vt:lpstr>
      <vt:lpstr>Organisatorisches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Anna Magnus</dc:creator>
  <cp:lastModifiedBy>Anna Magnus</cp:lastModifiedBy>
  <cp:revision>72</cp:revision>
  <dcterms:created xsi:type="dcterms:W3CDTF">2021-08-31T10:16:52Z</dcterms:created>
  <dcterms:modified xsi:type="dcterms:W3CDTF">2021-11-24T16:14:52Z</dcterms:modified>
</cp:coreProperties>
</file>