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7" r:id="rId2"/>
  </p:sldMasterIdLst>
  <p:notesMasterIdLst>
    <p:notesMasterId r:id="rId41"/>
  </p:notesMasterIdLst>
  <p:handoutMasterIdLst>
    <p:handoutMasterId r:id="rId42"/>
  </p:handoutMasterIdLst>
  <p:sldIdLst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4B96"/>
    <a:srgbClr val="00A9C2"/>
    <a:srgbClr val="BD4B8C"/>
    <a:srgbClr val="BE4696"/>
    <a:srgbClr val="BE469B"/>
    <a:srgbClr val="C84696"/>
    <a:srgbClr val="C84691"/>
    <a:srgbClr val="EFDDEC"/>
    <a:srgbClr val="FFFFFF"/>
    <a:srgbClr val="397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8171"/>
    <p:restoredTop sz="95682"/>
  </p:normalViewPr>
  <p:slideViewPr>
    <p:cSldViewPr snapToGrid="0" snapToObjects="1">
      <p:cViewPr varScale="1">
        <p:scale>
          <a:sx n="96" d="100"/>
          <a:sy n="96" d="100"/>
        </p:scale>
        <p:origin x="176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8" d="100"/>
          <a:sy n="168" d="100"/>
        </p:scale>
        <p:origin x="316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762AA5A-7E1B-F44C-B4D9-9C130CED0F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3E3975-BF9A-5642-88BF-57F9D85100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AD115-06BA-4D40-9402-86E4D11E869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D70D93-B6BE-3342-8EF6-B282CF656C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51E26-B9AB-6343-837B-D47EA8121E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B7987-9EF7-DB44-976F-3DA1803C4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10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2627D-8AC0-4245-9897-ED5E24E12AAF}" type="datetimeFigureOut">
              <a:rPr lang="de-DE" smtClean="0"/>
              <a:t>24.11.21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88F12-96A5-1E46-B2C8-707534D910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60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A88F12-96A5-1E46-B2C8-707534D9105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88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98ADBDFB-483D-3449-8B8A-87AF0ECA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92186"/>
            <a:ext cx="1324897" cy="20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1049F053-738C-6A40-8EE9-22E401343BF5}" type="datetime1">
              <a:rPr lang="de-DE" smtClean="0"/>
              <a:t>24.11.21</a:t>
            </a:fld>
            <a:endParaRPr lang="en-US" dirty="0"/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B723FD4B-B6AA-A54B-BCD5-96ECDA8AB9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31330" y="4818064"/>
            <a:ext cx="5799138" cy="727075"/>
          </a:xfrm>
          <a:prstGeom prst="rect">
            <a:avLst/>
          </a:prstGeom>
        </p:spPr>
        <p:txBody>
          <a:bodyPr lIns="0" rIns="0"/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rgbClr val="BE4B96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384465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CF22B4-8D9C-4640-90E7-F79DF15F2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E062-4A97-244C-8459-A970B4DBFE4C}" type="datetime1">
              <a:rPr lang="de-DE" smtClean="0"/>
              <a:t>24.11.21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36F2E3-8C6E-D947-9567-4C033636F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2F5751-9448-3E45-856D-B810A6D42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65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Grafik 12" descr="Brotdose Silhouette">
            <a:extLst>
              <a:ext uri="{FF2B5EF4-FFF2-40B4-BE49-F238E27FC236}">
                <a16:creationId xmlns:a16="http://schemas.microsoft.com/office/drawing/2014/main" id="{61BFEE37-09AA-7D4A-BD26-B3E7ED5FD7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4265" y="2904031"/>
            <a:ext cx="2853267" cy="285326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3272366" y="1363133"/>
            <a:ext cx="56472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0" dirty="0">
                <a:solidFill>
                  <a:srgbClr val="C84691"/>
                </a:solidFill>
              </a:rPr>
              <a:t>Pause</a:t>
            </a:r>
          </a:p>
        </p:txBody>
      </p:sp>
      <p:sp>
        <p:nvSpPr>
          <p:cNvPr id="9" name="Inhaltsplatzhalter 7">
            <a:extLst>
              <a:ext uri="{FF2B5EF4-FFF2-40B4-BE49-F238E27FC236}">
                <a16:creationId xmlns:a16="http://schemas.microsoft.com/office/drawing/2014/main" id="{6B8C0B87-0525-374E-804D-295C489ED8F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270064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dunkel (mittlere Sonne)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67250" y="3429000"/>
            <a:ext cx="2857500" cy="28575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Danke </a:t>
            </a:r>
            <a:r>
              <a:rPr lang="de-DE" sz="7500" dirty="0" err="1">
                <a:solidFill>
                  <a:srgbClr val="C84691"/>
                </a:solidFill>
              </a:rPr>
              <a:t>für</a:t>
            </a:r>
            <a:r>
              <a:rPr lang="de-DE" sz="7500" dirty="0">
                <a:solidFill>
                  <a:srgbClr val="C84691"/>
                </a:solidFill>
              </a:rPr>
              <a:t> Ihre Aufmerksamkeit</a:t>
            </a:r>
          </a:p>
        </p:txBody>
      </p:sp>
      <p:sp>
        <p:nvSpPr>
          <p:cNvPr id="9" name="Inhaltsplatzhalter 7">
            <a:extLst>
              <a:ext uri="{FF2B5EF4-FFF2-40B4-BE49-F238E27FC236}">
                <a16:creationId xmlns:a16="http://schemas.microsoft.com/office/drawing/2014/main" id="{201AE80A-86C3-8941-AA70-455FC72798C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4092455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_Tei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Viel Erfolg dabei und </a:t>
            </a:r>
            <a:br>
              <a:rPr lang="de-DE" sz="7500" dirty="0">
                <a:solidFill>
                  <a:srgbClr val="C84691"/>
                </a:solidFill>
              </a:rPr>
            </a:br>
            <a:r>
              <a:rPr lang="de-DE" sz="7500" dirty="0">
                <a:solidFill>
                  <a:srgbClr val="C84691"/>
                </a:solidFill>
              </a:rPr>
              <a:t>bis zum: …</a:t>
            </a:r>
          </a:p>
        </p:txBody>
      </p:sp>
      <p:pic>
        <p:nvPicPr>
          <p:cNvPr id="12" name="Grafik 11" descr="Volltreffer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93734" y="3615268"/>
            <a:ext cx="2404532" cy="2404532"/>
          </a:xfrm>
          <a:prstGeom prst="rect">
            <a:avLst/>
          </a:prstGeom>
        </p:spPr>
      </p:pic>
      <p:sp>
        <p:nvSpPr>
          <p:cNvPr id="10" name="Inhaltsplatzhalter 7">
            <a:extLst>
              <a:ext uri="{FF2B5EF4-FFF2-40B4-BE49-F238E27FC236}">
                <a16:creationId xmlns:a16="http://schemas.microsoft.com/office/drawing/2014/main" id="{AECD8EA7-F7B3-8E4D-91CD-325FFA8A733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434149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49D9E-EF9A-434D-B197-B03BD277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70DE-9890-FE47-B71C-EB0A890905D1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21B3A1-3D2A-3543-A954-0EFE14C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A34B0-B203-F24A-8052-7986723B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CAC065-3623-B942-BFFA-72A2C4230BC1}"/>
              </a:ext>
            </a:extLst>
          </p:cNvPr>
          <p:cNvSpPr txBox="1"/>
          <p:nvPr userDrawn="1"/>
        </p:nvSpPr>
        <p:spPr>
          <a:xfrm>
            <a:off x="414867" y="1363133"/>
            <a:ext cx="1139613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0" dirty="0">
                <a:solidFill>
                  <a:srgbClr val="C84691"/>
                </a:solidFill>
              </a:rPr>
              <a:t>Viel Erfolg &amp; Freude </a:t>
            </a:r>
            <a:br>
              <a:rPr lang="de-DE" sz="7500" dirty="0">
                <a:solidFill>
                  <a:srgbClr val="C84691"/>
                </a:solidFill>
              </a:rPr>
            </a:br>
            <a:r>
              <a:rPr lang="de-DE" sz="7500" dirty="0">
                <a:solidFill>
                  <a:srgbClr val="C84691"/>
                </a:solidFill>
              </a:rPr>
              <a:t>bei der Umsetzung!</a:t>
            </a:r>
          </a:p>
        </p:txBody>
      </p:sp>
      <p:pic>
        <p:nvPicPr>
          <p:cNvPr id="12" name="Grafik 11" descr="Volltreffer Silhouette">
            <a:extLst>
              <a:ext uri="{FF2B5EF4-FFF2-40B4-BE49-F238E27FC236}">
                <a16:creationId xmlns:a16="http://schemas.microsoft.com/office/drawing/2014/main" id="{ED5C4290-5AE5-9943-9239-0626A8272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93734" y="3615268"/>
            <a:ext cx="2404532" cy="2404532"/>
          </a:xfrm>
          <a:prstGeom prst="rect">
            <a:avLst/>
          </a:prstGeom>
        </p:spPr>
      </p:pic>
      <p:sp>
        <p:nvSpPr>
          <p:cNvPr id="10" name="Inhaltsplatzhalter 7">
            <a:extLst>
              <a:ext uri="{FF2B5EF4-FFF2-40B4-BE49-F238E27FC236}">
                <a16:creationId xmlns:a16="http://schemas.microsoft.com/office/drawing/2014/main" id="{AECD8EA7-F7B3-8E4D-91CD-325FFA8A733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3829193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562B988E-CCB2-4841-8F2A-BFD7F5ECAA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08100" y="1515533"/>
            <a:ext cx="9612313" cy="4546600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73504E0-3652-864A-A30B-E4490E5ADA9D}"/>
              </a:ext>
            </a:extLst>
          </p:cNvPr>
          <p:cNvSpPr/>
          <p:nvPr userDrawn="1"/>
        </p:nvSpPr>
        <p:spPr>
          <a:xfrm>
            <a:off x="1308099" y="1007501"/>
            <a:ext cx="9612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tx2"/>
                </a:solidFill>
                <a:latin typeface="+mn-lt"/>
              </a:rPr>
              <a:t>Quellen</a:t>
            </a:r>
          </a:p>
        </p:txBody>
      </p:sp>
    </p:spTree>
    <p:extLst>
      <p:ext uri="{BB962C8B-B14F-4D97-AF65-F5344CB8AC3E}">
        <p14:creationId xmlns:p14="http://schemas.microsoft.com/office/powerpoint/2010/main" val="338958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7">
            <a:extLst>
              <a:ext uri="{FF2B5EF4-FFF2-40B4-BE49-F238E27FC236}">
                <a16:creationId xmlns:a16="http://schemas.microsoft.com/office/drawing/2014/main" id="{D0E49BB1-04E8-E94B-8DA0-995CCC354D2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499783AD-640A-C74A-B0CD-BCD3ECD18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1126836"/>
            <a:ext cx="11218334" cy="468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3986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7">
            <a:extLst>
              <a:ext uri="{FF2B5EF4-FFF2-40B4-BE49-F238E27FC236}">
                <a16:creationId xmlns:a16="http://schemas.microsoft.com/office/drawing/2014/main" id="{D0E49BB1-04E8-E94B-8DA0-995CCC354D2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A239E84A-9B4A-1148-8DFD-6DD80E6904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10" name="Titel 6">
            <a:extLst>
              <a:ext uri="{FF2B5EF4-FFF2-40B4-BE49-F238E27FC236}">
                <a16:creationId xmlns:a16="http://schemas.microsoft.com/office/drawing/2014/main" id="{F9F45EC6-0421-FC40-A4D0-19194850E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5576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42B4BF-56D7-8748-BA2F-E04573522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4A67-D0C1-0645-B2BE-E719B224C16D}" type="datetime1">
              <a:rPr lang="de-DE" smtClean="0"/>
              <a:t>24.11.21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9B501A-325F-1449-AFC7-28B66849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CD9BD7-9C51-9049-B16E-811DBCBA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7">
            <a:extLst>
              <a:ext uri="{FF2B5EF4-FFF2-40B4-BE49-F238E27FC236}">
                <a16:creationId xmlns:a16="http://schemas.microsoft.com/office/drawing/2014/main" id="{D0E49BB1-04E8-E94B-8DA0-995CCC354D2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2ECF773C-1B4A-BF4A-B462-CC0EA08D8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2428246"/>
            <a:ext cx="11218334" cy="3384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4740"/>
              </a:lnSpc>
              <a:spcBef>
                <a:spcPts val="0"/>
              </a:spcBef>
              <a:spcAft>
                <a:spcPts val="2400"/>
              </a:spcAft>
              <a:buNone/>
              <a:defRPr sz="4400" b="0">
                <a:solidFill>
                  <a:srgbClr val="BE4B9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3E23290E-0CBE-174C-84CC-D7DAAF4BD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069" y="1125537"/>
            <a:ext cx="11218334" cy="1108507"/>
          </a:xfrm>
        </p:spPr>
        <p:txBody>
          <a:bodyPr/>
          <a:lstStyle/>
          <a:p>
            <a:r>
              <a:rPr lang="de-DE" dirty="0"/>
              <a:t>Mastertitelformat zweizeilig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2926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6">
            <a:extLst>
              <a:ext uri="{FF2B5EF4-FFF2-40B4-BE49-F238E27FC236}">
                <a16:creationId xmlns:a16="http://schemas.microsoft.com/office/drawing/2014/main" id="{89E9A315-C7AA-1646-AFAC-9D3D6F8C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83EB0807-99FF-BE45-8BE6-F6327C3F3B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  <p:sp>
        <p:nvSpPr>
          <p:cNvPr id="12" name="Inhaltsplatzhalter 7">
            <a:extLst>
              <a:ext uri="{FF2B5EF4-FFF2-40B4-BE49-F238E27FC236}">
                <a16:creationId xmlns:a16="http://schemas.microsoft.com/office/drawing/2014/main" id="{B82E6F0D-AAB4-6D42-94D3-E1C33B024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5090477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D56DF8-3D09-E149-9913-F60FE23ECA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8099" y="1125538"/>
            <a:ext cx="9612313" cy="1140979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Mastertitelformat zweizeilig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6CAA9C-4BC8-B14D-965D-E44FF2EC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8BAA-ED7E-914F-B5FB-655550FF83F7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CA5E60A-7A40-5346-A33E-B7640AE0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9CE7E56-90F8-ED42-B721-0F0EAE34B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Inhaltsplatzhalter 5">
            <a:extLst>
              <a:ext uri="{FF2B5EF4-FFF2-40B4-BE49-F238E27FC236}">
                <a16:creationId xmlns:a16="http://schemas.microsoft.com/office/drawing/2014/main" id="{67E7CA97-7D88-0C47-A6EB-F4540CABBDC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spcAft>
                <a:spcPts val="0"/>
              </a:spcAft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  <p:sp>
        <p:nvSpPr>
          <p:cNvPr id="15" name="Inhaltsplatzhalter 7">
            <a:extLst>
              <a:ext uri="{FF2B5EF4-FFF2-40B4-BE49-F238E27FC236}">
                <a16:creationId xmlns:a16="http://schemas.microsoft.com/office/drawing/2014/main" id="{0177A1F2-F58D-B44B-AA3C-F0947D4F107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20839142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82A9-C35B-1546-AC80-AA3504769BDC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17517DA2-4216-1543-9B86-A97B4805E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08099" y="2088000"/>
            <a:ext cx="9612313" cy="3960000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ts val="2220"/>
              </a:lnSpc>
              <a:spcBef>
                <a:spcPts val="0"/>
              </a:spcBef>
              <a:spcAft>
                <a:spcPts val="1200"/>
              </a:spcAft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2345D4D3-2F55-F84B-8186-92A45876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40585"/>
            <a:ext cx="9612314" cy="55962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nhaltsplatzhalter 7">
            <a:extLst>
              <a:ext uri="{FF2B5EF4-FFF2-40B4-BE49-F238E27FC236}">
                <a16:creationId xmlns:a16="http://schemas.microsoft.com/office/drawing/2014/main" id="{72D4E1C5-CF61-EF4F-B711-20F9963B503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271684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7D6C16-B391-764F-B3EB-40106418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FDE6-8BFE-2A43-AF24-39B5B6C9D6A9}" type="datetime1">
              <a:rPr lang="de-DE" smtClean="0"/>
              <a:t>24.11.21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AA361F-3405-E644-885F-B837DAE8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1EEDBF-B904-0243-9D55-F7596CF8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Inhaltsplatzhalter 7">
            <a:extLst>
              <a:ext uri="{FF2B5EF4-FFF2-40B4-BE49-F238E27FC236}">
                <a16:creationId xmlns:a16="http://schemas.microsoft.com/office/drawing/2014/main" id="{60E3E5FB-945C-FB49-A7DC-222950BBEED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  <p:sp>
        <p:nvSpPr>
          <p:cNvPr id="14" name="Titel 6">
            <a:extLst>
              <a:ext uri="{FF2B5EF4-FFF2-40B4-BE49-F238E27FC236}">
                <a16:creationId xmlns:a16="http://schemas.microsoft.com/office/drawing/2014/main" id="{F4217653-3223-4547-8069-ABF14526F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186" y="1125538"/>
            <a:ext cx="10455627" cy="574675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5" name="Inhaltsplatzhalter 5">
            <a:extLst>
              <a:ext uri="{FF2B5EF4-FFF2-40B4-BE49-F238E27FC236}">
                <a16:creationId xmlns:a16="http://schemas.microsoft.com/office/drawing/2014/main" id="{062FF0AA-A3F8-1A46-A3E1-36B9D929520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68187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  <p:sp>
        <p:nvSpPr>
          <p:cNvPr id="16" name="Inhaltsplatzhalter 5">
            <a:extLst>
              <a:ext uri="{FF2B5EF4-FFF2-40B4-BE49-F238E27FC236}">
                <a16:creationId xmlns:a16="http://schemas.microsoft.com/office/drawing/2014/main" id="{498B05A4-2909-AA45-9F54-933CCF0DF05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9431" y="2088000"/>
            <a:ext cx="5040000" cy="39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721800" indent="-372600">
              <a:lnSpc>
                <a:spcPts val="2580"/>
              </a:lnSpc>
              <a:spcBef>
                <a:spcPts val="900"/>
              </a:spcBef>
              <a:spcAft>
                <a:spcPts val="600"/>
              </a:spcAft>
              <a:buFontTx/>
              <a:buBlip>
                <a:blip r:embed="rId2"/>
              </a:buBlip>
              <a:defRPr>
                <a:solidFill>
                  <a:schemeClr val="tx2"/>
                </a:solidFill>
                <a:latin typeface="+mn-lt"/>
              </a:defRPr>
            </a:lvl2pPr>
            <a:lvl3pPr marL="963000" indent="-264600">
              <a:lnSpc>
                <a:spcPts val="2150"/>
              </a:lnSpc>
              <a:spcBef>
                <a:spcPts val="200"/>
              </a:spcBef>
              <a:spcAft>
                <a:spcPts val="400"/>
              </a:spcAft>
              <a:buSzPct val="90000"/>
              <a:defRPr/>
            </a:lvl3pPr>
            <a:lvl4pPr marL="723600" indent="0">
              <a:lnSpc>
                <a:spcPts val="2150"/>
              </a:lnSpc>
              <a:spcBef>
                <a:spcPts val="200"/>
              </a:spcBef>
              <a:spcAft>
                <a:spcPts val="200"/>
              </a:spcAft>
              <a:buNone/>
              <a:defRPr sz="2000"/>
            </a:lvl4pPr>
            <a:lvl5pPr marL="1260000" indent="-264600">
              <a:lnSpc>
                <a:spcPts val="1950"/>
              </a:lnSpc>
              <a:spcBef>
                <a:spcPts val="200"/>
              </a:spcBef>
              <a:buSzPct val="80000"/>
              <a:buFont typeface="Symbol" pitchFamily="2" charset="2"/>
              <a:buChar char="-"/>
              <a:defRPr/>
            </a:lvl5pPr>
            <a:lvl6pPr marL="576000" indent="-192600">
              <a:spcBef>
                <a:spcPts val="1100"/>
              </a:spcBef>
              <a:buFont typeface="Acumin Pro Condensed Ult Black" panose="020B0506020202020204" pitchFamily="34" charset="77"/>
              <a:buChar char="!"/>
              <a:defRPr sz="2000" b="0" i="0">
                <a:solidFill>
                  <a:srgbClr val="BE4B96"/>
                </a:solidFill>
                <a:latin typeface="+mn-lt"/>
              </a:defRPr>
            </a:lvl6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182117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412C27-20AC-754F-A0FC-DD52218C7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B01598-5E69-FA41-A3DE-E15A9AB5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A65-E7A0-EC43-98E3-6E4DAAEB1500}" type="datetime1">
              <a:rPr lang="de-DE" smtClean="0"/>
              <a:t>24.11.21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B2791E-322B-D44F-B895-E55037F1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B3495-D96B-544F-8654-1A440CBB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90C938E6-7720-0347-A242-2422D408CB3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70000" y="732351"/>
            <a:ext cx="1338263" cy="198983"/>
          </a:xfrm>
          <a:prstGeom prst="rect">
            <a:avLst/>
          </a:prstGeom>
        </p:spPr>
        <p:txBody>
          <a:bodyPr lIns="72000" tIns="36000" rIns="72000" bIns="36000"/>
          <a:lstStyle>
            <a:lvl1pPr marL="0" indent="0">
              <a:buFont typeface="Arial" panose="020B0604020202020204" pitchFamily="34" charset="0"/>
              <a:buNone/>
              <a:defRPr sz="1200" b="1">
                <a:solidFill>
                  <a:srgbClr val="BE4B96"/>
                </a:solidFill>
              </a:defRPr>
            </a:lvl1pPr>
          </a:lstStyle>
          <a:p>
            <a:pPr lvl="0"/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9549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CDB5E02C-0613-9143-A6A7-6A79FEC6BBBE}"/>
              </a:ext>
            </a:extLst>
          </p:cNvPr>
          <p:cNvSpPr/>
          <p:nvPr userDrawn="1"/>
        </p:nvSpPr>
        <p:spPr>
          <a:xfrm>
            <a:off x="0" y="855723"/>
            <a:ext cx="12192000" cy="6009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C053D7C-C9A5-334A-9CE2-152AFD72082D}"/>
              </a:ext>
            </a:extLst>
          </p:cNvPr>
          <p:cNvSpPr/>
          <p:nvPr userDrawn="1"/>
        </p:nvSpPr>
        <p:spPr>
          <a:xfrm>
            <a:off x="0" y="6576718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6E58C29-5A56-0742-BA7D-1020F31C6BF0}"/>
              </a:ext>
            </a:extLst>
          </p:cNvPr>
          <p:cNvSpPr/>
          <p:nvPr userDrawn="1"/>
        </p:nvSpPr>
        <p:spPr>
          <a:xfrm>
            <a:off x="0" y="1468662"/>
            <a:ext cx="12192000" cy="2407036"/>
          </a:xfrm>
          <a:prstGeom prst="rect">
            <a:avLst/>
          </a:prstGeom>
          <a:solidFill>
            <a:srgbClr val="3978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6AFA896-686F-004A-8984-669F369BE0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41520" y="342000"/>
            <a:ext cx="2108960" cy="811138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F39068C5-3662-3E49-9648-3C72ABEC42E5}"/>
              </a:ext>
            </a:extLst>
          </p:cNvPr>
          <p:cNvSpPr/>
          <p:nvPr userDrawn="1"/>
        </p:nvSpPr>
        <p:spPr>
          <a:xfrm>
            <a:off x="0" y="6576717"/>
            <a:ext cx="12192000" cy="30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0C4AB4-5786-DE4F-AD10-4830E39188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47350" y="6576716"/>
            <a:ext cx="1324897" cy="2249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895B38D2-C74A-3C46-AC15-40909241E0D1}" type="datetime1">
              <a:rPr lang="de-DE" smtClean="0"/>
              <a:t>24.11.21</a:t>
            </a:fld>
            <a:endParaRPr lang="en-US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EFD8A17-DE0B-F049-BDE2-12AF1E8509F1}"/>
              </a:ext>
            </a:extLst>
          </p:cNvPr>
          <p:cNvSpPr/>
          <p:nvPr userDrawn="1"/>
        </p:nvSpPr>
        <p:spPr>
          <a:xfrm>
            <a:off x="0" y="3839313"/>
            <a:ext cx="12192000" cy="810197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111D449-6047-2846-8089-740439D1D83E}"/>
              </a:ext>
            </a:extLst>
          </p:cNvPr>
          <p:cNvSpPr/>
          <p:nvPr userDrawn="1"/>
        </p:nvSpPr>
        <p:spPr>
          <a:xfrm>
            <a:off x="2140485" y="2096004"/>
            <a:ext cx="7911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6000" kern="1200" dirty="0" err="1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rPr>
              <a:t>Multiplikatorenschulung</a:t>
            </a:r>
            <a:endParaRPr lang="de-DE" sz="6000" kern="1200" dirty="0">
              <a:solidFill>
                <a:schemeClr val="bg1"/>
              </a:solidFill>
              <a:effectLst/>
              <a:latin typeface="+mj-lt"/>
              <a:ea typeface="+mn-ea"/>
              <a:cs typeface="+mn-cs"/>
            </a:endParaRPr>
          </a:p>
        </p:txBody>
      </p:sp>
      <p:sp>
        <p:nvSpPr>
          <p:cNvPr id="29" name="Untertitel 2">
            <a:extLst>
              <a:ext uri="{FF2B5EF4-FFF2-40B4-BE49-F238E27FC236}">
                <a16:creationId xmlns:a16="http://schemas.microsoft.com/office/drawing/2014/main" id="{4A65F5D7-475B-474E-8E92-B8BE262D099D}"/>
              </a:ext>
            </a:extLst>
          </p:cNvPr>
          <p:cNvSpPr txBox="1">
            <a:spLocks/>
          </p:cNvSpPr>
          <p:nvPr userDrawn="1"/>
        </p:nvSpPr>
        <p:spPr>
          <a:xfrm>
            <a:off x="3400386" y="3839313"/>
            <a:ext cx="7961881" cy="810197"/>
          </a:xfrm>
          <a:prstGeom prst="rect">
            <a:avLst/>
          </a:prstGeom>
        </p:spPr>
        <p:txBody>
          <a:bodyPr vert="horz" lIns="72000" tIns="36000" rIns="72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0" kern="120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rPr>
              <a:t>MODUL 2:  </a:t>
            </a:r>
            <a:r>
              <a:rPr lang="de-DE" sz="28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INTERAKTIVES MÄRCHENERZÄHLEN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0CA722-F235-394A-B52C-650138C0D0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035" r="1035"/>
          <a:stretch/>
        </p:blipFill>
        <p:spPr>
          <a:xfrm>
            <a:off x="1512000" y="3384000"/>
            <a:ext cx="1656000" cy="1656000"/>
          </a:xfrm>
          <a:prstGeom prst="ellipse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6928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5"/>
        </a:buBlip>
        <a:defRPr sz="28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222F713E-D75F-2C44-8615-EF36991D10A7}"/>
              </a:ext>
            </a:extLst>
          </p:cNvPr>
          <p:cNvSpPr/>
          <p:nvPr userDrawn="1"/>
        </p:nvSpPr>
        <p:spPr>
          <a:xfrm>
            <a:off x="0" y="6576717"/>
            <a:ext cx="12192000" cy="281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F79FF57-5204-1041-BF47-752089035974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81000" y="6264000"/>
            <a:ext cx="1276074" cy="490798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7F537A0-990E-4540-A0E0-DAB14DA98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9"/>
            <a:ext cx="9612313" cy="5746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3C331A-9AA0-1441-ADB9-01CD260842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8074" y="6561699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2C2247F-89A7-6442-8850-9E2A8B3DD21B}" type="datetime1">
              <a:rPr lang="de-DE" smtClean="0"/>
              <a:t>24.11.21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DA9BD2-D024-4647-885B-21B641BA3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C2234B-DD0D-A54E-A09A-38591B2C0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002060"/>
                </a:solidFill>
                <a:latin typeface="+mj-lt"/>
              </a:defRPr>
            </a:lvl1pPr>
          </a:lstStyle>
          <a:p>
            <a:fld id="{E482587A-DFEB-434F-BFB7-ACB8480F46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35AAFA4-40B9-2D41-B506-6A243DE9E52A}"/>
              </a:ext>
            </a:extLst>
          </p:cNvPr>
          <p:cNvSpPr/>
          <p:nvPr userDrawn="1"/>
        </p:nvSpPr>
        <p:spPr>
          <a:xfrm>
            <a:off x="0" y="0"/>
            <a:ext cx="12192000" cy="685098"/>
          </a:xfrm>
          <a:prstGeom prst="rect">
            <a:avLst/>
          </a:prstGeom>
          <a:solidFill>
            <a:srgbClr val="3978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AA2E7C9-C84C-A64D-88DD-6D39FC53E06E}"/>
              </a:ext>
            </a:extLst>
          </p:cNvPr>
          <p:cNvSpPr/>
          <p:nvPr userDrawn="1"/>
        </p:nvSpPr>
        <p:spPr>
          <a:xfrm>
            <a:off x="838200" y="433098"/>
            <a:ext cx="11353800" cy="252000"/>
          </a:xfrm>
          <a:prstGeom prst="rect">
            <a:avLst/>
          </a:prstGeom>
          <a:solidFill>
            <a:srgbClr val="BE4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8812AED-AADA-BA49-AC67-9AD3700B2096}"/>
              </a:ext>
            </a:extLst>
          </p:cNvPr>
          <p:cNvSpPr txBox="1">
            <a:spLocks/>
          </p:cNvSpPr>
          <p:nvPr userDrawn="1"/>
        </p:nvSpPr>
        <p:spPr>
          <a:xfrm>
            <a:off x="1233949" y="442800"/>
            <a:ext cx="8668334" cy="252000"/>
          </a:xfrm>
          <a:prstGeom prst="rect">
            <a:avLst/>
          </a:prstGeom>
        </p:spPr>
        <p:txBody>
          <a:bodyPr vert="horz" lIns="91440" tIns="0" rIns="9144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dirty="0">
                <a:latin typeface="+mj-lt"/>
              </a:rPr>
              <a:t>MODUL 2: </a:t>
            </a:r>
            <a:r>
              <a:rPr lang="de-DE" sz="1200" b="1" kern="1200" dirty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INTERAKTIVES MÄRCHENERZÄHLEN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2F8D5BB7-A958-2B4D-8518-39E4B03F91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/>
          <a:srcRect t="1035" r="1035"/>
          <a:stretch/>
        </p:blipFill>
        <p:spPr>
          <a:xfrm>
            <a:off x="658800" y="288000"/>
            <a:ext cx="540000" cy="540000"/>
          </a:xfrm>
          <a:prstGeom prst="ellipse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7841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94" r:id="rId2"/>
    <p:sldLayoutId id="2147483695" r:id="rId3"/>
    <p:sldLayoutId id="2147483689" r:id="rId4"/>
    <p:sldLayoutId id="2147483688" r:id="rId5"/>
    <p:sldLayoutId id="2147483686" r:id="rId6"/>
    <p:sldLayoutId id="2147483687" r:id="rId7"/>
    <p:sldLayoutId id="2147483683" r:id="rId8"/>
    <p:sldLayoutId id="2147483684" r:id="rId9"/>
    <p:sldLayoutId id="2147483680" r:id="rId10"/>
    <p:sldLayoutId id="2147483690" r:id="rId11"/>
    <p:sldLayoutId id="2147483691" r:id="rId12"/>
    <p:sldLayoutId id="2147483693" r:id="rId13"/>
    <p:sldLayoutId id="2147483692" r:id="rId1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8"/>
        </a:buBlip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24" userDrawn="1">
          <p15:clr>
            <a:srgbClr val="F26B43"/>
          </p15:clr>
        </p15:guide>
        <p15:guide id="2" pos="6879" userDrawn="1">
          <p15:clr>
            <a:srgbClr val="F26B43"/>
          </p15:clr>
        </p15:guide>
        <p15:guide id="3" orient="horz" pos="1071" userDrawn="1">
          <p15:clr>
            <a:srgbClr val="F26B43"/>
          </p15:clr>
        </p15:guide>
        <p15:guide id="4" orient="horz" pos="1344" userDrawn="1">
          <p15:clr>
            <a:srgbClr val="F26B43"/>
          </p15:clr>
        </p15:guide>
        <p15:guide id="5" orient="horz" pos="3770" userDrawn="1">
          <p15:clr>
            <a:srgbClr val="F26B43"/>
          </p15:clr>
        </p15:guide>
        <p15:guide id="6" orient="horz" pos="709" userDrawn="1">
          <p15:clr>
            <a:srgbClr val="F26B43"/>
          </p15:clr>
        </p15:guide>
        <p15:guide id="7" orient="horz" pos="12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A8924F6-5146-EA43-8129-B1D37611FA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1330" y="4818064"/>
            <a:ext cx="5799138" cy="727075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1258558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74E3F8C-94F7-AD4C-A3E3-BC095CC27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5F6B22D-A6C3-884E-9D8C-BD1D5644C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14FB9FD-7961-BB4E-B508-5D78EB8CDD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3956039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3C21396-08BE-A64D-9938-29E960F80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5E303DA-0D9B-3C47-BEE1-7FC35DA68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03A4FB9-6521-8D44-9810-3FCFAB34E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„Märchenerzählen“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736E7F4-A566-8646-ACD6-B9D9DC2DA4A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Ziele</a:t>
            </a:r>
          </a:p>
          <a:p>
            <a:pPr lvl="1"/>
            <a:r>
              <a:rPr lang="de-DE" dirty="0"/>
              <a:t>Bewohner/-innen mit Demenzerkrankungen sollen in Form der Märchenerzählungen die Möglichkeit bekommen, sich an Vergangenes zu erinnern</a:t>
            </a:r>
          </a:p>
          <a:p>
            <a:pPr lvl="1"/>
            <a:r>
              <a:rPr lang="de-DE" dirty="0"/>
              <a:t>Verschiedene Hinweise und Anreize während des Märchenspiels machen Handlungsstränge in den jeweiligen Märchen leichter abrufbar und </a:t>
            </a:r>
            <a:r>
              <a:rPr lang="de-DE" dirty="0" err="1"/>
              <a:t>nachverfolgbar</a:t>
            </a:r>
            <a:endParaRPr lang="de-DE" dirty="0"/>
          </a:p>
          <a:p>
            <a:pPr lvl="1"/>
            <a:r>
              <a:rPr lang="de-DE" dirty="0"/>
              <a:t>Requisiten-Einsatz und bildhafter Sprache aktivieren Erinnerungen im Langzeitgedächtnis; Bewohnerinnen und Bewohner können leichter in Interaktion treten</a:t>
            </a:r>
          </a:p>
          <a:p>
            <a:endParaRPr lang="de-DE" dirty="0"/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6EF79546-36FC-3A43-8967-5F001D18C8C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2123592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3C21396-08BE-A64D-9938-29E960F80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5E303DA-0D9B-3C47-BEE1-7FC35DA68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03A4FB9-6521-8D44-9810-3FCFAB34E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Vorstellung des Konzepts „Märchenerzählen“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736E7F4-A566-8646-ACD6-B9D9DC2DA4A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Zielgruppen</a:t>
            </a:r>
          </a:p>
          <a:p>
            <a:pPr lvl="2"/>
            <a:r>
              <a:rPr lang="de-DE" dirty="0"/>
              <a:t>Demente Bewohner/-innen in Kleingruppen, ca. 6 Personen pro Gruppe</a:t>
            </a:r>
          </a:p>
          <a:p>
            <a:pPr lvl="2"/>
            <a:r>
              <a:rPr lang="de-DE" dirty="0"/>
              <a:t>Beschäftigte als Multiplikatoren/-innen </a:t>
            </a:r>
            <a:r>
              <a:rPr lang="de-DE" dirty="0" err="1"/>
              <a:t>für</a:t>
            </a:r>
            <a:r>
              <a:rPr lang="de-DE" dirty="0"/>
              <a:t> das Märchenerzählen mit gemeinsamem Wiedererkennungszeichen (z. B. ein Schal oder ein Umhang)</a:t>
            </a:r>
          </a:p>
          <a:p>
            <a:pPr lvl="2"/>
            <a:r>
              <a:rPr lang="de-DE" dirty="0"/>
              <a:t>Weitere Beschäftigte zur Begleitung des Angebots ggf. sinnvoll</a:t>
            </a:r>
          </a:p>
          <a:p>
            <a:r>
              <a:rPr lang="de-DE" dirty="0"/>
              <a:t>Zeitraum</a:t>
            </a:r>
          </a:p>
          <a:p>
            <a:pPr lvl="2"/>
            <a:r>
              <a:rPr lang="de-DE" dirty="0"/>
              <a:t>Zeit: 1-mal wöchentlich, immer am selben Wochentag, zur selben Uhrzeit</a:t>
            </a:r>
          </a:p>
          <a:p>
            <a:pPr lvl="2"/>
            <a:r>
              <a:rPr lang="de-DE" dirty="0"/>
              <a:t>Ort: immer am selben Ort/im gleichen Raum</a:t>
            </a:r>
          </a:p>
          <a:p>
            <a:endParaRPr lang="de-DE" dirty="0"/>
          </a:p>
        </p:txBody>
      </p:sp>
      <p:sp>
        <p:nvSpPr>
          <p:cNvPr id="22" name="Inhaltsplatzhalter 21">
            <a:extLst>
              <a:ext uri="{FF2B5EF4-FFF2-40B4-BE49-F238E27FC236}">
                <a16:creationId xmlns:a16="http://schemas.microsoft.com/office/drawing/2014/main" id="{782C5D10-09AC-1747-B8BC-EB3CB1F3D05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2872807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5984A76-AF31-8F4C-9486-F14C7516DC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FCADF3-7DEC-2848-B57C-739CD8EDA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9A07B3A-A81F-9A4E-A7DD-D0FD83E2F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Nutzung vorhandener Strukturen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1083977-EF37-B047-BBD7-678A0A6ABC5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Um ressourcenschonend zu arbeiten und die </a:t>
            </a:r>
            <a:r>
              <a:rPr lang="de-DE" dirty="0" err="1"/>
              <a:t>Durchführung</a:t>
            </a:r>
            <a:r>
              <a:rPr lang="de-DE" dirty="0"/>
              <a:t> </a:t>
            </a:r>
            <a:r>
              <a:rPr lang="de-DE" dirty="0" err="1"/>
              <a:t>für</a:t>
            </a:r>
            <a:r>
              <a:rPr lang="de-DE" dirty="0"/>
              <a:t> alle Beteiligten zu vereinfachen, auf bestehende Strukturen in oder um die Einrichtung </a:t>
            </a:r>
            <a:r>
              <a:rPr lang="de-DE" dirty="0" err="1"/>
              <a:t>zurückgreifen</a:t>
            </a:r>
            <a:endParaRPr lang="de-DE" dirty="0"/>
          </a:p>
          <a:p>
            <a:pPr lvl="1"/>
            <a:r>
              <a:rPr lang="de-DE" dirty="0"/>
              <a:t>Quartiersarbeit, z. B. regionale Ehrenamtsstrukturen, Theater-, Kunst- und Kultureinrichtungen, Kunst- und Theaterschulen oder Universitäten gewinnen, um das Angebot zu begleiten oder beispielsweise </a:t>
            </a:r>
            <a:r>
              <a:rPr lang="de-DE" dirty="0" err="1"/>
              <a:t>für</a:t>
            </a:r>
            <a:r>
              <a:rPr lang="de-DE" dirty="0"/>
              <a:t> das Quartier auszuweiten</a:t>
            </a:r>
          </a:p>
          <a:p>
            <a:pPr lvl="1"/>
            <a:r>
              <a:rPr lang="de-DE" dirty="0"/>
              <a:t>Vorschulkinder in das Märchenerleben einbinden (Hägele, 2016)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3667CE20-0951-D74D-88B2-76320E12C89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607375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5C41643-8892-CC42-8A92-48E059FA6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5FE3A29-EF27-D548-87EC-9AF9000813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35CBA3A-1815-2C4F-A3BD-7B955BF06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 err="1"/>
              <a:t>Berücksichtigung</a:t>
            </a:r>
            <a:r>
              <a:rPr lang="de-DE" dirty="0"/>
              <a:t> der Kriegsgeneration I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F05FC54-2735-8641-8327-F6B485D0DC0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745981" cy="3960000"/>
          </a:xfrm>
        </p:spPr>
        <p:txBody>
          <a:bodyPr/>
          <a:lstStyle/>
          <a:p>
            <a:pPr lvl="1"/>
            <a:r>
              <a:rPr lang="de-DE" dirty="0"/>
              <a:t>Teilnehmende häufig in den Jahren zwischen 1920 und 1940 geboren (</a:t>
            </a:r>
            <a:r>
              <a:rPr lang="de-DE" dirty="0" err="1"/>
              <a:t>Kollak</a:t>
            </a:r>
            <a:r>
              <a:rPr lang="de-DE" dirty="0"/>
              <a:t>, 2016)</a:t>
            </a:r>
          </a:p>
          <a:p>
            <a:pPr lvl="1"/>
            <a:r>
              <a:rPr lang="de-DE" dirty="0"/>
              <a:t>Auswahl von Märchenbüchern, die in dieser Zeit erschienen sind, ermöglichen Vertrautheit zur Kindheit der Teilnehmenden (</a:t>
            </a:r>
            <a:r>
              <a:rPr lang="de-DE" dirty="0" err="1"/>
              <a:t>Kollak</a:t>
            </a:r>
            <a:r>
              <a:rPr lang="de-DE" dirty="0"/>
              <a:t>, 2016)</a:t>
            </a:r>
          </a:p>
          <a:p>
            <a:pPr lvl="2"/>
            <a:r>
              <a:rPr lang="de-DE" dirty="0"/>
              <a:t>z. B. </a:t>
            </a:r>
            <a:r>
              <a:rPr lang="de-DE" dirty="0" err="1"/>
              <a:t>Brüder</a:t>
            </a:r>
            <a:r>
              <a:rPr lang="de-DE" dirty="0"/>
              <a:t> Grimm &amp; Hans Christian Andersen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4B759C08-A178-2D4B-BAF4-31D644F47C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1825936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5C41643-8892-CC42-8A92-48E059FA6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5FE3A29-EF27-D548-87EC-9AF9000813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35CBA3A-1815-2C4F-A3BD-7B955BF06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 err="1"/>
              <a:t>Berücksichtigung</a:t>
            </a:r>
            <a:r>
              <a:rPr lang="de-DE" dirty="0"/>
              <a:t> der Kriegsgeneration II</a:t>
            </a:r>
            <a:br>
              <a:rPr lang="de-DE" dirty="0"/>
            </a:b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F05FC54-2735-8641-8327-F6B485D0DC0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Aus inhaltlicher Sicht: </a:t>
            </a:r>
            <a:r>
              <a:rPr lang="de-DE" dirty="0" err="1"/>
              <a:t>berücksichtigen</a:t>
            </a:r>
            <a:r>
              <a:rPr lang="de-DE" dirty="0"/>
              <a:t>, dass viele Zeit in Schutzkellern waren, Angehörige verloren haben oder geflohen sind (Herzog et al., 2016)</a:t>
            </a:r>
          </a:p>
          <a:p>
            <a:pPr lvl="1"/>
            <a:r>
              <a:rPr lang="de-DE" dirty="0"/>
              <a:t>Daher beachten: Märchen, in denen Personen eingesperrt sind oder sich verirren (z. B. Rapunzel oder Hänsel und Gretel), nicht wählen, da diese </a:t>
            </a:r>
            <a:r>
              <a:rPr lang="de-DE" dirty="0" err="1"/>
              <a:t>klaustrophobische</a:t>
            </a:r>
            <a:r>
              <a:rPr lang="de-DE" dirty="0"/>
              <a:t> Assoziationen hervorrufen können (Herzog et al., 2016)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FCD74850-D2BA-DD4A-B550-A5B1DFE6C62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/>
              <a:t>Teil 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5089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AED0469-0CE3-7042-AD3F-49333A7447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7A4176B-0E48-BF40-B68D-FF4DEC236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DF109E0-4C08-7948-8407-BA95CA4F7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/>
              <a:t>Organisation der Märchenstunden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08F0984-F66F-0248-96CC-398053BA932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2800"/>
            <a:ext cx="9612313" cy="4042849"/>
          </a:xfrm>
        </p:spPr>
        <p:txBody>
          <a:bodyPr/>
          <a:lstStyle/>
          <a:p>
            <a:pPr lvl="1">
              <a:lnSpc>
                <a:spcPts val="228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100" dirty="0"/>
              <a:t>Die Beschäftigten holen die Bewohnerinnen und Bewohner in den Wohnbereichen ab – ggf. mit einem Symbol zur Wiedererkennung (z. B. Schal) </a:t>
            </a:r>
            <a:br>
              <a:rPr lang="de-DE" sz="2100" dirty="0"/>
            </a:br>
            <a:r>
              <a:rPr lang="de-DE" sz="2100" dirty="0"/>
              <a:t>der Märchenstunde.</a:t>
            </a:r>
          </a:p>
          <a:p>
            <a:pPr lvl="1">
              <a:lnSpc>
                <a:spcPts val="228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100" dirty="0"/>
              <a:t>Die Bewohnerinnen und Bewohner setzen sich in einen Halbkreis und die Erzählerin/ der Erzähler nimmt in der Mitte des Halbkreises Platz.</a:t>
            </a:r>
          </a:p>
          <a:p>
            <a:pPr lvl="1">
              <a:lnSpc>
                <a:spcPts val="228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100" dirty="0"/>
              <a:t>Bspw. ein gemeinsames Lied schafft einen ritualisierten Beginn.</a:t>
            </a:r>
          </a:p>
          <a:p>
            <a:pPr lvl="1">
              <a:lnSpc>
                <a:spcPts val="228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100" dirty="0"/>
              <a:t>Die Einleitung in das Thema erfolgt z. B. </a:t>
            </a:r>
            <a:r>
              <a:rPr lang="de-DE" sz="2100" dirty="0" err="1"/>
              <a:t>über</a:t>
            </a:r>
            <a:r>
              <a:rPr lang="de-DE" sz="2100" dirty="0"/>
              <a:t> Jahreszeiten, Feiertage oder aktuelle Anlässe (Hirsch et al., 2016).</a:t>
            </a:r>
          </a:p>
          <a:p>
            <a:pPr lvl="1">
              <a:lnSpc>
                <a:spcPts val="228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100" dirty="0"/>
              <a:t>Danach wird das Märchen mit Einsatz von ein bis zwei Requisiten vorgetragen (Hirsch et al., 2016).</a:t>
            </a:r>
          </a:p>
          <a:p>
            <a:pPr lvl="1">
              <a:lnSpc>
                <a:spcPts val="228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100" dirty="0"/>
              <a:t>Zum ritualisierten Abschluss singen die Teilnehmenden erneut ein gemeinsames Lied oder sprechen gemeinsam die Märchenabschlussworte (Hirsch et al., 2016).</a:t>
            </a:r>
          </a:p>
          <a:p>
            <a:pPr lvl="3">
              <a:lnSpc>
                <a:spcPts val="2280"/>
              </a:lnSpc>
              <a:spcBef>
                <a:spcPts val="400"/>
              </a:spcBef>
              <a:spcAft>
                <a:spcPts val="400"/>
              </a:spcAft>
            </a:pPr>
            <a:endParaRPr lang="de-DE" sz="2100" dirty="0"/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DDC3D8DB-7D34-8547-A44D-87EBBDE1D2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/>
              <a:t>Teil 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0247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AED0469-0CE3-7042-AD3F-49333A7447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7A4176B-0E48-BF40-B68D-FF4DEC236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DF109E0-4C08-7948-8407-BA95CA4F7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/>
              <a:t>Praxisübung: Erleben einer Märchenstunde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08F0984-F66F-0248-96CC-398053BA932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In Kleingruppen mit folgenden Schritten:</a:t>
            </a:r>
          </a:p>
          <a:p>
            <a:pPr marL="806400" lvl="1" indent="-457200">
              <a:buFont typeface="+mj-lt"/>
              <a:buAutoNum type="arabicPeriod"/>
            </a:pPr>
            <a:r>
              <a:rPr lang="de-DE" dirty="0"/>
              <a:t>Analyse der Märchen</a:t>
            </a:r>
          </a:p>
          <a:p>
            <a:pPr marL="806400" lvl="1" indent="-457200">
              <a:buFont typeface="+mj-lt"/>
              <a:buAutoNum type="arabicPeriod"/>
            </a:pPr>
            <a:r>
              <a:rPr lang="de-DE" dirty="0" err="1"/>
              <a:t>Einüben</a:t>
            </a:r>
            <a:r>
              <a:rPr lang="de-DE" dirty="0"/>
              <a:t> der Märchenerzählungen: Vorlesen bzw. Vortragen</a:t>
            </a:r>
          </a:p>
          <a:p>
            <a:pPr marL="806400" lvl="1" indent="-457200">
              <a:buFont typeface="+mj-lt"/>
              <a:buAutoNum type="arabicPeriod"/>
            </a:pPr>
            <a:r>
              <a:rPr lang="de-DE" dirty="0"/>
              <a:t>Reflexion des eigenen Erlebens</a:t>
            </a:r>
          </a:p>
          <a:p>
            <a:pPr marL="806400" lvl="1" indent="-457200">
              <a:buFont typeface="+mj-lt"/>
              <a:buAutoNum type="arabicPeriod"/>
            </a:pPr>
            <a:r>
              <a:rPr lang="de-DE" dirty="0"/>
              <a:t>Zusammenstellung eines einrichtungsinternen Märchenbuchs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C63D8BE-F2F7-6B4D-B96E-A087C98B3A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/>
              <a:t>Teil 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1006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2B7DDB-125E-414E-989C-46C5DDED9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1. Analyse einer Märchenerzählung </a:t>
            </a:r>
            <a:br>
              <a:rPr lang="de-DE" dirty="0"/>
            </a:br>
            <a:r>
              <a:rPr lang="de-DE" sz="2400" dirty="0"/>
              <a:t>(in Anlehnung an Hirsch et al., 2016)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203842E-E413-6C49-B45C-9343E00F7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F794BF-BE2D-9742-8196-2E9901A1E7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5711A79-C348-5947-8F45-30360545B07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lvl="1"/>
            <a:r>
              <a:rPr lang="de-DE" dirty="0"/>
              <a:t>Was ist der Erzählstrang?</a:t>
            </a:r>
          </a:p>
          <a:p>
            <a:pPr lvl="1"/>
            <a:r>
              <a:rPr lang="de-DE" dirty="0"/>
              <a:t>Wie kann die Interaktion mit den Bewohnerinnen und Bewohnern während des Erzählens angeregt werden?</a:t>
            </a:r>
          </a:p>
          <a:p>
            <a:pPr lvl="1"/>
            <a:r>
              <a:rPr lang="de-DE" dirty="0"/>
              <a:t>Welche Requisiten können verwendet werden? Wie werden die Requisiten richtig eingesetzt?</a:t>
            </a:r>
          </a:p>
          <a:p>
            <a:pPr lvl="1"/>
            <a:r>
              <a:rPr lang="de-DE" dirty="0"/>
              <a:t>Welche Figuren kommen zum Einsatz?</a:t>
            </a:r>
          </a:p>
          <a:p>
            <a:pPr lvl="1"/>
            <a:r>
              <a:rPr lang="de-DE" dirty="0"/>
              <a:t>Welche Themen könnten zur Sprache kommen?</a:t>
            </a:r>
          </a:p>
          <a:p>
            <a:pPr lvl="1"/>
            <a:r>
              <a:rPr lang="de-DE" dirty="0"/>
              <a:t>Wie endet das Märchen?</a:t>
            </a:r>
          </a:p>
          <a:p>
            <a:pPr lvl="1"/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31936E76-EBBC-414A-B493-7945EBE2E6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/>
              <a:t>Teil 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8613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203842E-E413-6C49-B45C-9343E00F7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F794BF-BE2D-9742-8196-2E9901A1E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4BF3F29E-D29F-5F47-8B46-6869B39BF63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FFB7AEAC-94A5-634F-9FA3-36A6850428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2428246"/>
            <a:ext cx="11218334" cy="3384000"/>
          </a:xfrm>
        </p:spPr>
        <p:txBody>
          <a:bodyPr/>
          <a:lstStyle/>
          <a:p>
            <a:r>
              <a:rPr lang="de-DE" dirty="0"/>
              <a:t>In der Kleingruppe: Probieren Sie es aktiv aus.</a:t>
            </a:r>
          </a:p>
          <a:p>
            <a:r>
              <a:rPr lang="de-DE" dirty="0"/>
              <a:t>Tragen Sie das Märchen in der Kleingruppe vor und probieren Sie, Betonung und mögliche Requisiten einzusetzen!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2B7DDB-125E-414E-989C-46C5DDED9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7"/>
            <a:ext cx="11218334" cy="1108507"/>
          </a:xfrm>
        </p:spPr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Einüben</a:t>
            </a:r>
            <a:r>
              <a:rPr lang="de-DE" dirty="0"/>
              <a:t> der Märchenerzählungen:</a:t>
            </a:r>
            <a:br>
              <a:rPr lang="de-DE" dirty="0"/>
            </a:br>
            <a:r>
              <a:rPr lang="de-DE" dirty="0"/>
              <a:t>Vorlesen bzw. Vortragen</a:t>
            </a:r>
          </a:p>
        </p:txBody>
      </p:sp>
    </p:spTree>
    <p:extLst>
      <p:ext uri="{BB962C8B-B14F-4D97-AF65-F5344CB8AC3E}">
        <p14:creationId xmlns:p14="http://schemas.microsoft.com/office/powerpoint/2010/main" val="1429205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D7A64C1-279D-E04C-9BC1-702240FC5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B58FA3-BDAD-EB4F-9944-AEF519F2F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F70194-915A-704A-AC09-1D1D141C4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Was haben wir heute vor?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A37D9E4-19AF-3147-BE4A-22BC296CF4D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Grundlage und Ziele der </a:t>
            </a:r>
            <a:r>
              <a:rPr lang="de-DE" dirty="0" err="1"/>
              <a:t>Multiplikatorenschulung</a:t>
            </a:r>
            <a:endParaRPr lang="de-DE" dirty="0"/>
          </a:p>
          <a:p>
            <a:pPr lvl="1"/>
            <a:r>
              <a:rPr lang="de-DE" dirty="0" err="1"/>
              <a:t>Flipchartarbeit</a:t>
            </a:r>
            <a:r>
              <a:rPr lang="de-DE" dirty="0"/>
              <a:t>: Was bedeuten Märchen </a:t>
            </a:r>
            <a:r>
              <a:rPr lang="de-DE" dirty="0" err="1"/>
              <a:t>für</a:t>
            </a:r>
            <a:r>
              <a:rPr lang="de-DE" dirty="0"/>
              <a:t> mich?</a:t>
            </a:r>
          </a:p>
          <a:p>
            <a:pPr lvl="1"/>
            <a:r>
              <a:rPr lang="de-DE" dirty="0"/>
              <a:t>Theoretischer Hintergrund</a:t>
            </a:r>
          </a:p>
          <a:p>
            <a:pPr lvl="1"/>
            <a:r>
              <a:rPr lang="de-DE" dirty="0"/>
              <a:t>Vorstellung des Konzepts „Interaktives Märchenerzählen“</a:t>
            </a:r>
          </a:p>
          <a:p>
            <a:pPr lvl="1"/>
            <a:r>
              <a:rPr lang="de-DE" dirty="0" err="1"/>
              <a:t>Praxisübung</a:t>
            </a:r>
            <a:r>
              <a:rPr lang="de-DE" dirty="0"/>
              <a:t>: Erleben einer Märchenstunde</a:t>
            </a:r>
          </a:p>
          <a:p>
            <a:pPr lvl="1"/>
            <a:r>
              <a:rPr lang="de-DE" dirty="0"/>
              <a:t>Herausforderungen in der Umsetzung</a:t>
            </a:r>
          </a:p>
          <a:p>
            <a:pPr lvl="1"/>
            <a:r>
              <a:rPr lang="de-DE" dirty="0"/>
              <a:t>Rahmenbedingungen &amp; Organisatorische Planung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95CED8D0-73D5-A342-B008-69498BF4A4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3663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203842E-E413-6C49-B45C-9343E00F7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F794BF-BE2D-9742-8196-2E9901A1E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37AF7064-7571-B34A-B340-43E93514D96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F160407D-D732-4E49-8E96-17363FF01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Was fällt mir auf? Positiv wie negativ?</a:t>
            </a:r>
          </a:p>
          <a:p>
            <a:r>
              <a:rPr lang="de-DE" dirty="0"/>
              <a:t>Welche Techniken werden verwendet?</a:t>
            </a:r>
          </a:p>
          <a:p>
            <a:r>
              <a:rPr lang="de-DE" dirty="0"/>
              <a:t>Was ist gut gelungen? </a:t>
            </a:r>
            <a:br>
              <a:rPr lang="de-DE" dirty="0"/>
            </a:br>
            <a:r>
              <a:rPr lang="de-DE" dirty="0"/>
              <a:t>Was kann verbessert werden?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2B7DDB-125E-414E-989C-46C5DDED9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3. Reflexion des eigenen Erlebens</a:t>
            </a:r>
          </a:p>
        </p:txBody>
      </p:sp>
    </p:spTree>
    <p:extLst>
      <p:ext uri="{BB962C8B-B14F-4D97-AF65-F5344CB8AC3E}">
        <p14:creationId xmlns:p14="http://schemas.microsoft.com/office/powerpoint/2010/main" val="2673590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2B7DDB-125E-414E-989C-46C5DDED9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4. Zusammenstellung eines</a:t>
            </a:r>
            <a:br>
              <a:rPr lang="de-DE" dirty="0"/>
            </a:br>
            <a:r>
              <a:rPr lang="de-DE" dirty="0"/>
              <a:t>einrichtungsinternen Märchenbuchs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203842E-E413-6C49-B45C-9343E00F7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F794BF-BE2D-9742-8196-2E9901A1E7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5711A79-C348-5947-8F45-30360545B07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lvl="1"/>
            <a:r>
              <a:rPr lang="de-DE" dirty="0"/>
              <a:t>Sammlung der analysierten Märchen der Kleingruppenarbeit</a:t>
            </a:r>
          </a:p>
          <a:p>
            <a:pPr lvl="1"/>
            <a:r>
              <a:rPr lang="de-DE" dirty="0"/>
              <a:t>Erstellung eines Märchensammlungsbuches (aufbereitete Märchen mit geplanten Märchengruppenstunden)</a:t>
            </a:r>
          </a:p>
          <a:p>
            <a:pPr lvl="2"/>
            <a:r>
              <a:rPr lang="de-DE" dirty="0"/>
              <a:t>Wo wird das Märchenbuch in unserer Einrichtung abgelegt?</a:t>
            </a:r>
          </a:p>
          <a:p>
            <a:pPr lvl="2"/>
            <a:r>
              <a:rPr lang="de-DE" dirty="0"/>
              <a:t>Mit welchen Routinen wollen wir es aktualisieren/ergänzen?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22B5C820-BA5D-BC47-BF72-798F0AF9D3E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10485396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903EF52-10C6-B242-8521-856864326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85BB99B-AC86-BA48-AC83-7CC4C2517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598D259-5288-0446-BF76-2D9CC45E8EA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3410601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9F7E120-46B2-E240-9CDE-A07D75594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AA6AE12-A301-754D-89E7-EC2E42945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08329D11-9514-584D-BD7B-58CE56EEAFA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9E86048B-9D9E-384F-868E-4EBC05461E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Welche Herausforderungen können uns in der Umsetzung begegnen?</a:t>
            </a:r>
          </a:p>
          <a:p>
            <a:r>
              <a:rPr lang="de-DE" dirty="0"/>
              <a:t>Wie können wir den Herausforderungen meistern und welche Lösungen sehen wir?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91E42DA-37F5-F343-9D98-50205BFE8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Herausforderungen in der Umsetzung</a:t>
            </a:r>
          </a:p>
        </p:txBody>
      </p:sp>
    </p:spTree>
    <p:extLst>
      <p:ext uri="{BB962C8B-B14F-4D97-AF65-F5344CB8AC3E}">
        <p14:creationId xmlns:p14="http://schemas.microsoft.com/office/powerpoint/2010/main" val="3424488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9F7E120-46B2-E240-9CDE-A07D75594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AA6AE12-A301-754D-89E7-EC2E42945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B4EAB51-C590-CD42-90BB-F66F7E9465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E12353DF-6110-234B-8284-27CCAF710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Wie können wir Rahmenbedingungen in </a:t>
            </a:r>
            <a:br>
              <a:rPr lang="de-DE" dirty="0"/>
            </a:br>
            <a:r>
              <a:rPr lang="de-DE" dirty="0"/>
              <a:t>der Einrichtung schaffen, damit das Märchenangebot </a:t>
            </a:r>
            <a:r>
              <a:rPr lang="de-DE" dirty="0" err="1"/>
              <a:t>für</a:t>
            </a:r>
            <a:r>
              <a:rPr lang="de-DE" dirty="0"/>
              <a:t> die Bewohner/-innen  erlebbar wird?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91E42DA-37F5-F343-9D98-50205BFE8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Rahmenbedingungen schaffen</a:t>
            </a:r>
          </a:p>
        </p:txBody>
      </p:sp>
    </p:spTree>
    <p:extLst>
      <p:ext uri="{BB962C8B-B14F-4D97-AF65-F5344CB8AC3E}">
        <p14:creationId xmlns:p14="http://schemas.microsoft.com/office/powerpoint/2010/main" val="4211922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9F7E120-46B2-E240-9CDE-A07D75594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AA6AE12-A301-754D-89E7-EC2E42945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6A906044-F540-3343-97BC-33BD57C59E0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B49E26C8-7DF1-9C4E-82C5-C16E0D6F57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Ich </a:t>
            </a:r>
            <a:r>
              <a:rPr lang="de-DE" dirty="0" err="1"/>
              <a:t>wünsche</a:t>
            </a:r>
            <a:r>
              <a:rPr lang="de-DE" dirty="0"/>
              <a:t> mir von unserer Gruppe </a:t>
            </a:r>
            <a:br>
              <a:rPr lang="de-DE" dirty="0"/>
            </a:br>
            <a:r>
              <a:rPr lang="de-DE" dirty="0" err="1"/>
              <a:t>für</a:t>
            </a:r>
            <a:r>
              <a:rPr lang="de-DE" dirty="0"/>
              <a:t> unser Angebot …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91E42DA-37F5-F343-9D98-50205BFE8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/>
              <a:t>Erfolgreiche Zusammenarbeit definieren</a:t>
            </a:r>
          </a:p>
        </p:txBody>
      </p:sp>
    </p:spTree>
    <p:extLst>
      <p:ext uri="{BB962C8B-B14F-4D97-AF65-F5344CB8AC3E}">
        <p14:creationId xmlns:p14="http://schemas.microsoft.com/office/powerpoint/2010/main" val="26966755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E80EB27-F9D3-8F42-A3C1-A3EA46CACC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C393B33-39BA-7D40-9C6C-8B39E3C913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CA30BB4-CE18-F845-B793-0D09C416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Organisatorische Planung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5E5A6C5-6BF5-C649-9A24-7D93A17B8A3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-do-Liste </a:t>
            </a:r>
            <a:r>
              <a:rPr lang="de-DE" dirty="0" err="1"/>
              <a:t>für</a:t>
            </a:r>
            <a:r>
              <a:rPr lang="de-DE" dirty="0"/>
              <a:t> unsere Einrichtung</a:t>
            </a:r>
          </a:p>
          <a:p>
            <a:pPr lvl="1"/>
            <a:r>
              <a:rPr lang="de-DE" dirty="0"/>
              <a:t>Welche Bewohner/-innen können teilnehmen?</a:t>
            </a:r>
          </a:p>
          <a:p>
            <a:pPr lvl="1"/>
            <a:r>
              <a:rPr lang="de-DE" dirty="0"/>
              <a:t>Welche Bewohner/-innen können mitplanen und einladen?</a:t>
            </a:r>
          </a:p>
          <a:p>
            <a:pPr lvl="1"/>
            <a:r>
              <a:rPr lang="de-DE" dirty="0"/>
              <a:t>An welchem Wochentag und zu welcher Uhrzeit findet das </a:t>
            </a:r>
            <a:br>
              <a:rPr lang="de-DE" dirty="0"/>
            </a:br>
            <a:r>
              <a:rPr lang="de-DE" dirty="0"/>
              <a:t>Angebot statt?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E885832D-00C4-8B4B-BFFB-4259961751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2919536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EB9D387-A7F6-0D4F-8B61-AAB34C11F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C2935E-652E-804E-8001-A13B9615A4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9F5BECB-E308-E448-9803-076C21C70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 err="1"/>
              <a:t>Für</a:t>
            </a:r>
            <a:r>
              <a:rPr lang="de-DE" dirty="0"/>
              <a:t> den kommenden Workshop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01E78EB-AC41-B549-B1DC-8CE350ECC1C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Bitte bereiten Sie </a:t>
            </a:r>
            <a:r>
              <a:rPr lang="de-DE" dirty="0" err="1"/>
              <a:t>für</a:t>
            </a:r>
            <a:r>
              <a:rPr lang="de-DE" dirty="0"/>
              <a:t> den kommenden Workshop ein von Ihnen ausgewähltes Märchen vor (inhaltliche Analyse, Auswahl und Beschaffung von Requisiten, …).</a:t>
            </a:r>
          </a:p>
          <a:p>
            <a:pPr lvl="1"/>
            <a:r>
              <a:rPr lang="de-DE" dirty="0"/>
              <a:t>Die Märchen tragen wir uns im kommenden Workshop gegenseitig vor und geben uns Feedback.</a:t>
            </a:r>
          </a:p>
          <a:p>
            <a:pPr lvl="1"/>
            <a:r>
              <a:rPr lang="de-DE" dirty="0"/>
              <a:t>Mit den verschiedenen Märchen </a:t>
            </a:r>
            <a:r>
              <a:rPr lang="de-DE" dirty="0" err="1"/>
              <a:t>füllen</a:t>
            </a:r>
            <a:r>
              <a:rPr lang="de-DE" dirty="0"/>
              <a:t> wir dann unsere interne Märchensammlung auf.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20326458-46E9-9845-96DB-F1D11AEE9DA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12767594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77B4B6F-B402-CF48-85A9-43BD9DF3C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725AA5F-3A28-BC46-86F8-38FCF921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000E8B4-B4B7-B04B-8673-106A6C1B369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14560558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311FA22-29DA-D24D-A014-0FEB178F1A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1330" y="4818064"/>
            <a:ext cx="5799138" cy="727075"/>
          </a:xfrm>
        </p:spPr>
        <p:txBody>
          <a:bodyPr/>
          <a:lstStyle/>
          <a:p>
            <a:r>
              <a:rPr lang="de-DE" dirty="0"/>
              <a:t>Teil 2</a:t>
            </a:r>
          </a:p>
        </p:txBody>
      </p:sp>
    </p:spTree>
    <p:extLst>
      <p:ext uri="{BB962C8B-B14F-4D97-AF65-F5344CB8AC3E}">
        <p14:creationId xmlns:p14="http://schemas.microsoft.com/office/powerpoint/2010/main" val="399766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A8828B8-5034-4545-915F-BA3A57B4C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3824DA5-B45E-AD47-AF37-B10FEECD4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4BE5A3B-1871-8B46-B3F1-CD2F66137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Grundlage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E655232-41AA-4043-B6F2-774AFC42900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Verbesserung der Lebensbedingungen der Bewohner/-innen findet auf verschiedenen Ebenen statt</a:t>
            </a:r>
          </a:p>
          <a:p>
            <a:pPr lvl="2"/>
            <a:r>
              <a:rPr lang="de-DE" b="1" dirty="0">
                <a:solidFill>
                  <a:schemeClr val="accent1"/>
                </a:solidFill>
              </a:rPr>
              <a:t>Psychosoziale Gesundheit</a:t>
            </a:r>
          </a:p>
          <a:p>
            <a:pPr lvl="2"/>
            <a:r>
              <a:rPr lang="de-DE" dirty="0"/>
              <a:t>Körperliche Aktivität</a:t>
            </a:r>
          </a:p>
          <a:p>
            <a:pPr lvl="2"/>
            <a:r>
              <a:rPr lang="de-DE" b="1" dirty="0">
                <a:solidFill>
                  <a:schemeClr val="accent1"/>
                </a:solidFill>
              </a:rPr>
              <a:t>Kognitive Ressourcen</a:t>
            </a:r>
          </a:p>
          <a:p>
            <a:pPr lvl="2"/>
            <a:r>
              <a:rPr lang="de-DE" dirty="0"/>
              <a:t>Gewaltprävention</a:t>
            </a:r>
          </a:p>
          <a:p>
            <a:pPr lvl="1"/>
            <a:r>
              <a:rPr lang="de-DE" dirty="0"/>
              <a:t>Entwicklung von Maßnahmen/Interventionen und Schulung von </a:t>
            </a:r>
            <a:r>
              <a:rPr lang="de-DE" dirty="0" err="1"/>
              <a:t>Multiplikatorinnen</a:t>
            </a:r>
            <a:r>
              <a:rPr lang="de-DE" dirty="0"/>
              <a:t> und Multiplikatoren</a:t>
            </a:r>
          </a:p>
          <a:p>
            <a:pPr lvl="1"/>
            <a:r>
              <a:rPr lang="de-DE" dirty="0"/>
              <a:t>Förderung der psychosozialen Gesundheit sowie Stärkung der kognitiven Ressourcen durch interaktives Märchenerzählen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D7EF0FD7-FDC1-724C-8C9B-150F9861230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3210225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E8AE9AE-7936-5944-BFF6-324B307F73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93D7EB3-613B-9544-A0B9-9FA262C107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2C4F30C-EB03-A140-9327-366FEDF0D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Was haben wir heute vor?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071D75F-9354-B444-883C-9F7FF3B6935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 err="1"/>
              <a:t>Rückblick</a:t>
            </a:r>
            <a:r>
              <a:rPr lang="de-DE" dirty="0"/>
              <a:t> auf den vergangenen Workshop &amp; Klärung offener Fragen</a:t>
            </a:r>
          </a:p>
          <a:p>
            <a:pPr lvl="1"/>
            <a:r>
              <a:rPr lang="de-DE" dirty="0"/>
              <a:t>Erprobung der Märchenstunde</a:t>
            </a:r>
          </a:p>
          <a:p>
            <a:pPr lvl="2"/>
            <a:r>
              <a:rPr lang="de-DE" dirty="0"/>
              <a:t>Vortragen der vorbereiteten Märchen inkl. Aktivierungseinheit</a:t>
            </a:r>
          </a:p>
          <a:p>
            <a:pPr lvl="2"/>
            <a:r>
              <a:rPr lang="de-DE" dirty="0"/>
              <a:t>Besprechung der Märchenstunde</a:t>
            </a:r>
          </a:p>
          <a:p>
            <a:pPr lvl="1"/>
            <a:r>
              <a:rPr lang="de-DE" dirty="0"/>
              <a:t>Weiteres Vorgehen zur </a:t>
            </a:r>
            <a:r>
              <a:rPr lang="de-DE" dirty="0" err="1"/>
              <a:t>Befüllung</a:t>
            </a:r>
            <a:r>
              <a:rPr lang="de-DE" dirty="0"/>
              <a:t> unserer Märchensammlung</a:t>
            </a:r>
          </a:p>
          <a:p>
            <a:pPr lvl="1"/>
            <a:r>
              <a:rPr lang="de-DE" dirty="0"/>
              <a:t>Organisatorisches zur Umsetzung der ersten Märchenstunden</a:t>
            </a:r>
          </a:p>
          <a:p>
            <a:pPr lvl="1"/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62FD4DD-F01F-5142-9BA3-5E2701C0E6E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2</a:t>
            </a:r>
          </a:p>
        </p:txBody>
      </p:sp>
    </p:spTree>
    <p:extLst>
      <p:ext uri="{BB962C8B-B14F-4D97-AF65-F5344CB8AC3E}">
        <p14:creationId xmlns:p14="http://schemas.microsoft.com/office/powerpoint/2010/main" val="8118599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E8AE9AE-7936-5944-BFF6-324B307F73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93D7EB3-613B-9544-A0B9-9FA262C107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2C4F30C-EB03-A140-9327-366FEDF0D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 err="1"/>
              <a:t>Rückblick</a:t>
            </a:r>
            <a:r>
              <a:rPr lang="de-DE" dirty="0"/>
              <a:t> auf den vergangenen Workshop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071D75F-9354-B444-883C-9F7FF3B6935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Wie hat mir der vergangene Workshop gefallen?</a:t>
            </a:r>
          </a:p>
          <a:p>
            <a:pPr lvl="1"/>
            <a:r>
              <a:rPr lang="de-DE" dirty="0"/>
              <a:t>Was habe ich mir gemerkt?</a:t>
            </a:r>
          </a:p>
          <a:p>
            <a:pPr lvl="1"/>
            <a:r>
              <a:rPr lang="de-DE" dirty="0"/>
              <a:t>Wie war die Zeit dazwischen?</a:t>
            </a:r>
          </a:p>
          <a:p>
            <a:pPr lvl="1"/>
            <a:r>
              <a:rPr lang="de-DE" dirty="0"/>
              <a:t>Welche Fragen sind offengeblieben?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D3676AD6-4658-434A-A9BD-44C0ADB6D1D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2</a:t>
            </a:r>
          </a:p>
        </p:txBody>
      </p:sp>
    </p:spTree>
    <p:extLst>
      <p:ext uri="{BB962C8B-B14F-4D97-AF65-F5344CB8AC3E}">
        <p14:creationId xmlns:p14="http://schemas.microsoft.com/office/powerpoint/2010/main" val="26009020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88404D2-10D2-8843-A8CF-E6BA7F855E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D9F71F3-9C7B-C34C-B175-4C2AED965D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7A731B6-9B95-3F41-99A6-F110DB91C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Erprobung der Märchenstunde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2ADE8B9-27CB-0C40-8CBC-F98850CC2A7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Wer möchte in der heutigen Runde starten?</a:t>
            </a:r>
          </a:p>
          <a:p>
            <a:pPr lvl="1"/>
            <a:r>
              <a:rPr lang="de-DE" dirty="0"/>
              <a:t>An die restliche Gruppe:</a:t>
            </a:r>
          </a:p>
          <a:p>
            <a:pPr lvl="2"/>
            <a:r>
              <a:rPr lang="de-DE" dirty="0"/>
              <a:t>Achten Sie auf Sprechtempo, Mimik und Gestik.</a:t>
            </a:r>
          </a:p>
          <a:p>
            <a:pPr lvl="2"/>
            <a:r>
              <a:rPr lang="de-DE" dirty="0"/>
              <a:t>Was ist besonders gut gelungen?</a:t>
            </a:r>
          </a:p>
          <a:p>
            <a:pPr lvl="2"/>
            <a:r>
              <a:rPr lang="de-DE" dirty="0"/>
              <a:t>Welche zusätzlichen Requisiten hätten genutzt werden können?</a:t>
            </a:r>
          </a:p>
          <a:p>
            <a:pPr lvl="2"/>
            <a:r>
              <a:rPr lang="de-DE" dirty="0"/>
              <a:t>Was fällt Ihnen </a:t>
            </a:r>
            <a:r>
              <a:rPr lang="de-DE" dirty="0" err="1"/>
              <a:t>darüber</a:t>
            </a:r>
            <a:r>
              <a:rPr lang="de-DE" dirty="0"/>
              <a:t> hinaus noch auf?</a:t>
            </a:r>
          </a:p>
          <a:p>
            <a:pPr lvl="1"/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9A0DB30-75F6-6144-A68F-11FB52CD258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2</a:t>
            </a:r>
          </a:p>
        </p:txBody>
      </p:sp>
    </p:spTree>
    <p:extLst>
      <p:ext uri="{BB962C8B-B14F-4D97-AF65-F5344CB8AC3E}">
        <p14:creationId xmlns:p14="http://schemas.microsoft.com/office/powerpoint/2010/main" val="4522318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0447CDD-4422-C344-AF2F-9DB6E1132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26AAEA4-36A0-7243-B888-3759A9521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E5FD8F5-5CCB-C54F-832F-0C587F5D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/>
              <a:t>Rückblick auf die Märchenstunden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3E081A6-ED11-D340-86EB-C7B7217FE3D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Was können wir </a:t>
            </a:r>
            <a:r>
              <a:rPr lang="de-DE" dirty="0" err="1"/>
              <a:t>für</a:t>
            </a:r>
            <a:r>
              <a:rPr lang="de-DE" dirty="0"/>
              <a:t> unsere Einrichtung mitnehmen:</a:t>
            </a:r>
          </a:p>
          <a:p>
            <a:pPr lvl="1"/>
            <a:r>
              <a:rPr lang="de-DE" dirty="0"/>
              <a:t>Was können wir aus den verlebten Märchenstunden lernen?</a:t>
            </a:r>
          </a:p>
          <a:p>
            <a:pPr lvl="1"/>
            <a:r>
              <a:rPr lang="de-DE" dirty="0"/>
              <a:t>Wie gelingt es uns am besten, die Bewohnerinnen und Bewohner möglichst intensiv miteinzubeziehen und zu aktivieren?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59E3095-3D74-B74E-99DC-C1455E275A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2</a:t>
            </a:r>
          </a:p>
        </p:txBody>
      </p:sp>
    </p:spTree>
    <p:extLst>
      <p:ext uri="{BB962C8B-B14F-4D97-AF65-F5344CB8AC3E}">
        <p14:creationId xmlns:p14="http://schemas.microsoft.com/office/powerpoint/2010/main" val="15073499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290D21B-74F9-434D-A533-194DB050E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 err="1"/>
              <a:t>Befüllung</a:t>
            </a:r>
            <a:r>
              <a:rPr lang="de-DE" dirty="0"/>
              <a:t> unserer einrichtungsinternen</a:t>
            </a:r>
            <a:br>
              <a:rPr lang="de-DE" dirty="0"/>
            </a:br>
            <a:r>
              <a:rPr lang="de-DE" dirty="0"/>
              <a:t>Märchensammlung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6C89C7A-656E-5347-91A9-DF62A43043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41FEA4D-466E-E948-BA1A-B84842745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3301F89C-C9C7-CD42-89C6-4DF4F504423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lvl="1"/>
            <a:r>
              <a:rPr lang="de-DE" dirty="0"/>
              <a:t>Wo sammeln wir unsere Märchen?</a:t>
            </a:r>
          </a:p>
          <a:p>
            <a:pPr lvl="1"/>
            <a:r>
              <a:rPr lang="de-DE" dirty="0"/>
              <a:t>Woher bekommen wir Requisiten und wo lagern wir diese?</a:t>
            </a:r>
          </a:p>
          <a:p>
            <a:pPr lvl="1"/>
            <a:r>
              <a:rPr lang="de-DE" dirty="0"/>
              <a:t>Wer </a:t>
            </a:r>
            <a:r>
              <a:rPr lang="de-DE" dirty="0" err="1"/>
              <a:t>fühlt</a:t>
            </a:r>
            <a:r>
              <a:rPr lang="de-DE" dirty="0"/>
              <a:t> sich </a:t>
            </a:r>
            <a:r>
              <a:rPr lang="de-DE" dirty="0" err="1"/>
              <a:t>für</a:t>
            </a:r>
            <a:r>
              <a:rPr lang="de-DE" dirty="0"/>
              <a:t> die Sammlung und Aktualisierung verantwortlich?</a:t>
            </a:r>
          </a:p>
          <a:p>
            <a:pPr lvl="1"/>
            <a:r>
              <a:rPr lang="de-DE" dirty="0"/>
              <a:t>Wie wollen wir unsere Sammlung fortlaufend ergänzen?</a:t>
            </a:r>
          </a:p>
          <a:p>
            <a:pPr lvl="1"/>
            <a:r>
              <a:rPr lang="de-DE" dirty="0"/>
              <a:t>…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477D0437-1429-A44E-AE6A-CB328F2CA4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2</a:t>
            </a:r>
          </a:p>
        </p:txBody>
      </p:sp>
    </p:spTree>
    <p:extLst>
      <p:ext uri="{BB962C8B-B14F-4D97-AF65-F5344CB8AC3E}">
        <p14:creationId xmlns:p14="http://schemas.microsoft.com/office/powerpoint/2010/main" val="4675094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C3B421-ED2D-7F41-8E1F-AC5B3C70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3" cy="1140979"/>
          </a:xfrm>
        </p:spPr>
        <p:txBody>
          <a:bodyPr/>
          <a:lstStyle/>
          <a:p>
            <a:r>
              <a:rPr lang="de-DE" dirty="0"/>
              <a:t>Wie sehen unsere nächsten Schritte zur</a:t>
            </a:r>
            <a:br>
              <a:rPr lang="de-DE" dirty="0"/>
            </a:br>
            <a:r>
              <a:rPr lang="de-DE" dirty="0"/>
              <a:t>Umsetzung der Märchenstunden aus?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E610A7D-E03D-7948-A694-34E647DB7F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31C842-9F03-5D4D-BC62-78561E25AF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35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6CA5583-2D3F-074A-827C-0D81DAD3C07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574000"/>
            <a:ext cx="9612313" cy="352800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de-DE" dirty="0"/>
              <a:t>Zielreflexion: Resonanz auf die erste Probe-Märchenstunde</a:t>
            </a:r>
          </a:p>
          <a:p>
            <a:pPr lvl="1">
              <a:spcAft>
                <a:spcPts val="0"/>
              </a:spcAft>
            </a:pPr>
            <a:r>
              <a:rPr lang="de-DE" dirty="0"/>
              <a:t>Wann finden die Märchenstunden regelhaft statt und in welchem Rhythmus werden sie angeboten?</a:t>
            </a:r>
          </a:p>
          <a:p>
            <a:pPr lvl="1">
              <a:spcAft>
                <a:spcPts val="0"/>
              </a:spcAft>
            </a:pPr>
            <a:r>
              <a:rPr lang="de-DE" dirty="0"/>
              <a:t>Welche Bewohner/-innen nehmen daran teil?</a:t>
            </a:r>
          </a:p>
          <a:p>
            <a:pPr lvl="1">
              <a:spcAft>
                <a:spcPts val="0"/>
              </a:spcAft>
            </a:pPr>
            <a:r>
              <a:rPr lang="de-DE" dirty="0"/>
              <a:t>Wer begleitet die Märchenstunden?</a:t>
            </a:r>
          </a:p>
          <a:p>
            <a:pPr lvl="1">
              <a:spcAft>
                <a:spcPts val="0"/>
              </a:spcAft>
            </a:pPr>
            <a:r>
              <a:rPr lang="de-DE" dirty="0"/>
              <a:t>Haben wir Ehrenamtliche oder andere Externe, die die Märchenstunden begleiten können?</a:t>
            </a:r>
          </a:p>
          <a:p>
            <a:pPr lvl="1">
              <a:spcAft>
                <a:spcPts val="0"/>
              </a:spcAft>
            </a:pPr>
            <a:r>
              <a:rPr lang="de-DE" dirty="0"/>
              <a:t>In welcher Form evaluiere ich die Märchenstunden bei mir </a:t>
            </a:r>
            <a:br>
              <a:rPr lang="de-DE" dirty="0"/>
            </a:br>
            <a:r>
              <a:rPr lang="de-DE" dirty="0"/>
              <a:t>in der Einrichtung z. B. Reaktionen der Zuhörerinnen/Zuhörer</a:t>
            </a:r>
          </a:p>
          <a:p>
            <a:pPr lvl="1">
              <a:spcAft>
                <a:spcPts val="0"/>
              </a:spcAft>
            </a:pP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536D8C5-DDE6-1642-A64D-9198E5BA45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2</a:t>
            </a:r>
          </a:p>
        </p:txBody>
      </p:sp>
    </p:spTree>
    <p:extLst>
      <p:ext uri="{BB962C8B-B14F-4D97-AF65-F5344CB8AC3E}">
        <p14:creationId xmlns:p14="http://schemas.microsoft.com/office/powerpoint/2010/main" val="11219429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EEF0936-7CA0-0047-8613-46D3563B18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754FA36-D700-F844-A1FA-E547FF360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D055A8C-606C-504E-B527-9BE9B5CE7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Workshop-Reflexion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63BA3C1-0E43-444E-AAF2-6CF31F554A5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Wie hat Ihnen der Workshop gefallen?</a:t>
            </a:r>
          </a:p>
          <a:p>
            <a:pPr lvl="1"/>
            <a:r>
              <a:rPr lang="de-DE" dirty="0"/>
              <a:t>Was können wir </a:t>
            </a:r>
            <a:r>
              <a:rPr lang="de-DE" dirty="0" err="1"/>
              <a:t>zukünftig</a:t>
            </a:r>
            <a:r>
              <a:rPr lang="de-DE" dirty="0"/>
              <a:t> besser machen?</a:t>
            </a:r>
          </a:p>
          <a:p>
            <a:pPr lvl="1"/>
            <a:r>
              <a:rPr lang="de-DE" dirty="0"/>
              <a:t>Wollen wir uns in dieser Runde noch einmal wiedersehen? </a:t>
            </a:r>
            <a:br>
              <a:rPr lang="de-DE" dirty="0"/>
            </a:br>
            <a:r>
              <a:rPr lang="de-DE" dirty="0"/>
              <a:t>Wenn ja, wann?</a:t>
            </a:r>
          </a:p>
          <a:p>
            <a:pPr lvl="1"/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1A0FDC71-EE3C-6D4E-B684-68129FF30D5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2</a:t>
            </a:r>
          </a:p>
        </p:txBody>
      </p:sp>
    </p:spTree>
    <p:extLst>
      <p:ext uri="{BB962C8B-B14F-4D97-AF65-F5344CB8AC3E}">
        <p14:creationId xmlns:p14="http://schemas.microsoft.com/office/powerpoint/2010/main" val="2955844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AADB190-E8C5-E345-8A0A-9E20D6EF2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733764F-6203-D146-B216-4F547B382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12E8BDD-7974-FF45-A6B6-430D62EEE6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2</a:t>
            </a:r>
          </a:p>
        </p:txBody>
      </p:sp>
    </p:spTree>
    <p:extLst>
      <p:ext uri="{BB962C8B-B14F-4D97-AF65-F5344CB8AC3E}">
        <p14:creationId xmlns:p14="http://schemas.microsoft.com/office/powerpoint/2010/main" val="18464301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03B8961-4782-F04E-A692-ACAD0090C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Multiplikatorenschulung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1EA901-CD2C-234D-9EEC-F849717C6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587A-DFEB-434F-BFB7-ACB8480F4638}" type="slidenum">
              <a:rPr lang="de-DE" smtClean="0"/>
              <a:t>38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03E1E0-BF78-974B-BD78-26BD7FB9D00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GKV-Spitzenverband. (2018). Leitfaden Prävention in stationären Pflegeeinrichtungen. GKV-Spitzenverband.</a:t>
            </a:r>
          </a:p>
          <a:p>
            <a:r>
              <a:rPr lang="de-DE" dirty="0"/>
              <a:t>Hägele, B. (2016). Märchen als </a:t>
            </a:r>
            <a:r>
              <a:rPr lang="de-DE" dirty="0" err="1"/>
              <a:t>Türöffner</a:t>
            </a:r>
            <a:r>
              <a:rPr lang="de-DE" dirty="0"/>
              <a:t>: Interaktiv Märchen erzählen </a:t>
            </a:r>
            <a:r>
              <a:rPr lang="de-DE" dirty="0" err="1"/>
              <a:t>für</a:t>
            </a:r>
            <a:r>
              <a:rPr lang="de-DE" dirty="0"/>
              <a:t> Menschen mit Demenz und Vorschulkinder – Praxisbericht einer wunderbaren Kooperation. In I. </a:t>
            </a:r>
            <a:r>
              <a:rPr lang="de-DE" dirty="0" err="1"/>
              <a:t>Kollak</a:t>
            </a:r>
            <a:r>
              <a:rPr lang="de-DE" dirty="0"/>
              <a:t> (Hrsg.), Menschen mit Demenz durch Kunst und Kreativität aktivieren: Eine Anleitung </a:t>
            </a:r>
            <a:r>
              <a:rPr lang="de-DE" dirty="0" err="1"/>
              <a:t>für</a:t>
            </a:r>
            <a:r>
              <a:rPr lang="de-DE" dirty="0"/>
              <a:t> Pflege- und Betreuungspersonen (S. 39-54). Springer. </a:t>
            </a:r>
            <a:r>
              <a:rPr lang="de-DE" u="sng" dirty="0">
                <a:solidFill>
                  <a:schemeClr val="accent5"/>
                </a:solidFill>
              </a:rPr>
              <a:t>http://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/10.1007/978-3-662-48825-6</a:t>
            </a:r>
          </a:p>
          <a:p>
            <a:r>
              <a:rPr lang="de-DE" dirty="0"/>
              <a:t>Herzog, A., </a:t>
            </a:r>
            <a:r>
              <a:rPr lang="de-DE" dirty="0" err="1"/>
              <a:t>Wöpking</a:t>
            </a:r>
            <a:r>
              <a:rPr lang="de-DE" dirty="0"/>
              <a:t>, M., </a:t>
            </a:r>
            <a:r>
              <a:rPr lang="de-DE" dirty="0" err="1"/>
              <a:t>Dierking</a:t>
            </a:r>
            <a:r>
              <a:rPr lang="de-DE" dirty="0"/>
              <a:t>, D., Fischer, S., &amp; </a:t>
            </a:r>
            <a:r>
              <a:rPr lang="de-DE" dirty="0" err="1"/>
              <a:t>Kollak</a:t>
            </a:r>
            <a:r>
              <a:rPr lang="de-DE" dirty="0"/>
              <a:t>, I. (2016). Es war einmal … und geht noch weiter! Was wir aus dem Projekt „Es war einmal … Märchen und Demenz“ gelernt haben und weitergeben möchten. In I. </a:t>
            </a:r>
            <a:r>
              <a:rPr lang="de-DE" dirty="0" err="1"/>
              <a:t>Kollak</a:t>
            </a:r>
            <a:r>
              <a:rPr lang="de-DE" dirty="0"/>
              <a:t> (Hrsg.), Menschen mit Demenz durch Kunst und Kreativität aktivieren: Eine Anleitung </a:t>
            </a:r>
            <a:r>
              <a:rPr lang="de-DE" dirty="0" err="1"/>
              <a:t>für</a:t>
            </a:r>
            <a:r>
              <a:rPr lang="de-DE" dirty="0"/>
              <a:t> Pflege- und Betreuungspersonen (S. 3-19). Springer. </a:t>
            </a:r>
            <a:r>
              <a:rPr lang="de-DE" u="sng" dirty="0">
                <a:solidFill>
                  <a:schemeClr val="accent5"/>
                </a:solidFill>
              </a:rPr>
              <a:t>http://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/10.1007/978-3-662-48825-6</a:t>
            </a:r>
          </a:p>
          <a:p>
            <a:r>
              <a:rPr lang="de-DE" dirty="0"/>
              <a:t>Hirsch, A. B., Thomas, U., &amp; </a:t>
            </a:r>
            <a:r>
              <a:rPr lang="de-DE" dirty="0" err="1"/>
              <a:t>Uhlich</a:t>
            </a:r>
            <a:r>
              <a:rPr lang="de-DE" dirty="0"/>
              <a:t>, V. (2016). Märchen </a:t>
            </a:r>
            <a:r>
              <a:rPr lang="de-DE" dirty="0" err="1"/>
              <a:t>für</a:t>
            </a:r>
            <a:r>
              <a:rPr lang="de-DE" dirty="0"/>
              <a:t> Menschen mit Demenz: Sicher und kompetent in der Betreuung einsetzen. </a:t>
            </a:r>
            <a:r>
              <a:rPr lang="de-DE" dirty="0" err="1"/>
              <a:t>Vincentz</a:t>
            </a:r>
            <a:r>
              <a:rPr lang="de-DE" dirty="0"/>
              <a:t>.</a:t>
            </a:r>
          </a:p>
          <a:p>
            <a:r>
              <a:rPr lang="de-DE" dirty="0"/>
              <a:t>Hohmann, M. (2010). Emotionale Erlebnisse: Der Umgang mit Märchen tut demenzkranken Menschen gut. Altenpflege, 35, 30–31.</a:t>
            </a:r>
          </a:p>
          <a:p>
            <a:r>
              <a:rPr lang="de-DE" dirty="0" err="1"/>
              <a:t>Kollak</a:t>
            </a:r>
            <a:r>
              <a:rPr lang="de-DE" dirty="0"/>
              <a:t>, I. (2016). Menschen mit Demenz durch Kunst und Kreativität aktivieren: Eine Anleitung </a:t>
            </a:r>
            <a:r>
              <a:rPr lang="de-DE" dirty="0" err="1"/>
              <a:t>für</a:t>
            </a:r>
            <a:r>
              <a:rPr lang="de-DE" dirty="0"/>
              <a:t> Pflege- und Betreuungspersonen. Springer. </a:t>
            </a:r>
            <a:br>
              <a:rPr lang="de-DE" dirty="0"/>
            </a:br>
            <a:r>
              <a:rPr lang="de-DE" u="sng" dirty="0">
                <a:solidFill>
                  <a:schemeClr val="accent5"/>
                </a:solidFill>
              </a:rPr>
              <a:t>http://</a:t>
            </a:r>
            <a:r>
              <a:rPr lang="de-DE" u="sng" dirty="0" err="1">
                <a:solidFill>
                  <a:schemeClr val="accent5"/>
                </a:solidFill>
              </a:rPr>
              <a:t>doi.org</a:t>
            </a:r>
            <a:r>
              <a:rPr lang="de-DE" u="sng" dirty="0">
                <a:solidFill>
                  <a:schemeClr val="accent5"/>
                </a:solidFill>
              </a:rPr>
              <a:t>/10.1007/978-3-662-48825-6</a:t>
            </a:r>
          </a:p>
          <a:p>
            <a:r>
              <a:rPr lang="de-DE" dirty="0" err="1"/>
              <a:t>Kollak</a:t>
            </a:r>
            <a:r>
              <a:rPr lang="de-DE" dirty="0"/>
              <a:t>, I., Herzog, A., </a:t>
            </a:r>
            <a:r>
              <a:rPr lang="de-DE" dirty="0" err="1"/>
              <a:t>Wöpking</a:t>
            </a:r>
            <a:r>
              <a:rPr lang="de-DE" dirty="0"/>
              <a:t>, M., Fahlbusch, G., Jordan, J., &amp; Quack, A. (2015). </a:t>
            </a:r>
            <a:r>
              <a:rPr lang="de-DE" dirty="0" err="1"/>
              <a:t>Märchen+Demenz+Studie</a:t>
            </a:r>
            <a:r>
              <a:rPr lang="de-DE" dirty="0"/>
              <a:t> Wissenschaftliche Begleitung des Projekts „Es war einmal ... Märchen und Demenz</a:t>
            </a:r>
            <a:r>
              <a:rPr lang="de-DE"/>
              <a:t>“: Abschlussbericht</a:t>
            </a:r>
            <a:r>
              <a:rPr lang="de-DE" dirty="0"/>
              <a:t>. </a:t>
            </a:r>
            <a:r>
              <a:rPr lang="de-DE" u="sng" dirty="0">
                <a:solidFill>
                  <a:schemeClr val="accent5"/>
                </a:solidFill>
              </a:rPr>
              <a:t>https://</a:t>
            </a:r>
            <a:r>
              <a:rPr lang="de-DE" u="sng" dirty="0" err="1">
                <a:solidFill>
                  <a:schemeClr val="accent5"/>
                </a:solidFill>
              </a:rPr>
              <a:t>maerchenunddemenz.de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wpcontent</a:t>
            </a:r>
            <a:r>
              <a:rPr lang="de-DE" u="sng" dirty="0">
                <a:solidFill>
                  <a:schemeClr val="accent5"/>
                </a:solidFill>
              </a:rPr>
              <a:t>/</a:t>
            </a:r>
            <a:r>
              <a:rPr lang="de-DE" u="sng" dirty="0" err="1">
                <a:solidFill>
                  <a:schemeClr val="accent5"/>
                </a:solidFill>
              </a:rPr>
              <a:t>uploads</a:t>
            </a:r>
            <a:r>
              <a:rPr lang="de-DE" u="sng" dirty="0">
                <a:solidFill>
                  <a:schemeClr val="accent5"/>
                </a:solidFill>
              </a:rPr>
              <a:t>/2019/06/</a:t>
            </a:r>
            <a:r>
              <a:rPr lang="de-DE" u="sng" dirty="0" err="1">
                <a:solidFill>
                  <a:schemeClr val="accent5"/>
                </a:solidFill>
              </a:rPr>
              <a:t>Abschlussbericht_MDS.pdf</a:t>
            </a:r>
            <a:endParaRPr lang="de-DE" u="sng" dirty="0">
              <a:solidFill>
                <a:schemeClr val="accent5"/>
              </a:solidFill>
            </a:endParaRPr>
          </a:p>
          <a:p>
            <a:r>
              <a:rPr lang="de-DE" dirty="0"/>
              <a:t>Lange, U. (2005). Musik &amp; Märchen: Kreativ-therapeutische Beiträge zur Begleitung von Menschen mit Demenz. Kuratorium Deutsche Altershilfe.</a:t>
            </a:r>
          </a:p>
          <a:p>
            <a:r>
              <a:rPr lang="de-DE" dirty="0"/>
              <a:t>Wilken, B. (2006). Märchen als „</a:t>
            </a:r>
            <a:r>
              <a:rPr lang="de-DE" dirty="0" err="1"/>
              <a:t>Türöffner</a:t>
            </a:r>
            <a:r>
              <a:rPr lang="de-DE" dirty="0"/>
              <a:t>“ zu Menschen mit Demenz. </a:t>
            </a:r>
            <a:r>
              <a:rPr lang="de-DE" dirty="0" err="1"/>
              <a:t>PRoAlter</a:t>
            </a:r>
            <a:r>
              <a:rPr lang="de-DE" dirty="0"/>
              <a:t>, 37 (2), 64–67.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0887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3654859-5545-E940-A9D4-99FBCDB14D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0D005BB-85C5-3247-9521-809E3EF0B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82DC6EC-4529-D547-AC23-E454DA148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Ziele der </a:t>
            </a:r>
            <a:r>
              <a:rPr lang="de-DE" dirty="0" err="1"/>
              <a:t>Multiplikatorenschulung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1B7152B-1E71-EA4E-B3BF-F27513ABEB6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Befähigung zur eigenständigen und langfristigen Umsetzung des Projekts interaktives Märchenerzählen</a:t>
            </a:r>
          </a:p>
          <a:p>
            <a:pPr lvl="2"/>
            <a:r>
              <a:rPr lang="de-DE" dirty="0"/>
              <a:t>Kennenlernen des theoretischen Hintergrundes und der Wirkweise</a:t>
            </a:r>
          </a:p>
          <a:p>
            <a:pPr lvl="2"/>
            <a:r>
              <a:rPr lang="de-DE" dirty="0"/>
              <a:t>Aktives </a:t>
            </a:r>
            <a:r>
              <a:rPr lang="de-DE" dirty="0" err="1"/>
              <a:t>Einüben</a:t>
            </a:r>
            <a:r>
              <a:rPr lang="de-DE" dirty="0"/>
              <a:t> und Ausprobieren</a:t>
            </a:r>
          </a:p>
          <a:p>
            <a:pPr lvl="2"/>
            <a:r>
              <a:rPr lang="de-DE" dirty="0"/>
              <a:t>Organisatorische Planung</a:t>
            </a:r>
          </a:p>
          <a:p>
            <a:pPr lvl="1"/>
            <a:endParaRPr lang="de-DE" dirty="0"/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43DAB04D-EA2A-B241-A86D-A3FEDE3A60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1932270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BA31468-50A7-8C46-9B66-C8E5A4895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B1114E8-82CA-4D4F-90FD-1CA08303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322F7322-A1E8-264C-B40A-0648C131B2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0E85AAC-10CD-AC49-9D93-D557B1B592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069" y="1944000"/>
            <a:ext cx="11218334" cy="3960000"/>
          </a:xfrm>
        </p:spPr>
        <p:txBody>
          <a:bodyPr/>
          <a:lstStyle/>
          <a:p>
            <a:r>
              <a:rPr lang="de-DE" dirty="0"/>
              <a:t>Was bedeuten Märchen </a:t>
            </a:r>
            <a:r>
              <a:rPr lang="de-DE" dirty="0" err="1"/>
              <a:t>für</a:t>
            </a:r>
            <a:r>
              <a:rPr lang="de-DE" dirty="0"/>
              <a:t> mich?</a:t>
            </a:r>
          </a:p>
          <a:p>
            <a:r>
              <a:rPr lang="de-DE" dirty="0"/>
              <a:t>Was verbinde ich mit Märchen?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1C48637-EB72-674A-82F4-59039BE98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9" y="1125538"/>
            <a:ext cx="11218334" cy="574675"/>
          </a:xfrm>
        </p:spPr>
        <p:txBody>
          <a:bodyPr/>
          <a:lstStyle/>
          <a:p>
            <a:r>
              <a:rPr lang="de-DE" dirty="0" err="1"/>
              <a:t>Flipchartarbeit</a:t>
            </a:r>
            <a:r>
              <a:rPr lang="de-DE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84985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7FC3AE0-FC50-964A-B882-8B56A99FFF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FD23158-D112-A34D-A43C-6EABB935F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76C926-9D47-B740-A85C-910EE5458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C20C176-4296-DE41-A543-57634893BD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pPr lvl="1"/>
            <a:r>
              <a:rPr lang="de-DE" dirty="0"/>
              <a:t>Mit „Es war einmal“ werden bei einem Großteil der Menschen Kindheitserinnerungen wach (Herzog et al., 2016)</a:t>
            </a:r>
          </a:p>
          <a:p>
            <a:pPr lvl="1"/>
            <a:r>
              <a:rPr lang="de-DE" dirty="0"/>
              <a:t>Bedeutung von Märchen:</a:t>
            </a:r>
          </a:p>
          <a:p>
            <a:pPr lvl="2"/>
            <a:r>
              <a:rPr lang="de-DE" dirty="0"/>
              <a:t>Gesellschaftlich: Weitergabe von Märchen </a:t>
            </a:r>
            <a:r>
              <a:rPr lang="de-DE" dirty="0" err="1"/>
              <a:t>über</a:t>
            </a:r>
            <a:r>
              <a:rPr lang="de-DE" dirty="0"/>
              <a:t> Generationen als wichtiges Kulturgut</a:t>
            </a:r>
          </a:p>
          <a:p>
            <a:pPr lvl="2"/>
            <a:r>
              <a:rPr lang="de-DE" dirty="0"/>
              <a:t>Persönlich: Assoziationen zu Teilen des eigenen Lebens und der persönlichen Vergangenheit</a:t>
            </a:r>
          </a:p>
          <a:p>
            <a:pPr lvl="2"/>
            <a:r>
              <a:rPr lang="de-DE" dirty="0"/>
              <a:t>Erzählen und Vorspielen von Märchen erleichtert Abruf von Erinnerungen aus dem eigenen Leben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6F6C156C-2F49-0F4D-8FB9-EFCC5A393B1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4165841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7FC3AE0-FC50-964A-B882-8B56A99FFF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FD23158-D112-A34D-A43C-6EABB935F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76C926-9D47-B740-A85C-910EE5458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C20C176-4296-DE41-A543-57634893BD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Märchen &amp; Demenz:</a:t>
            </a:r>
          </a:p>
          <a:p>
            <a:pPr lvl="1"/>
            <a:r>
              <a:rPr lang="de-DE" dirty="0"/>
              <a:t>Erzählen der Märchen dient somit besonders bei Menschen mit Demenz als kognitive Aktivierung</a:t>
            </a:r>
          </a:p>
          <a:p>
            <a:pPr lvl="1"/>
            <a:r>
              <a:rPr lang="de-DE" dirty="0"/>
              <a:t>Wenn sprachliche und kognitive Fähigkeiten eingeschränkt sind, ist der Abruf von lange vergangenen Ereignissen über das Langzeitgedächtnis häufig noch möglich</a:t>
            </a:r>
          </a:p>
          <a:p>
            <a:pPr lvl="1"/>
            <a:r>
              <a:rPr lang="de-DE" dirty="0"/>
              <a:t>Märchen bieten emotionale Ankerpunkte und sind Auslöser urtypischer </a:t>
            </a:r>
            <a:r>
              <a:rPr lang="de-DE" dirty="0" err="1"/>
              <a:t>Gefühle</a:t>
            </a:r>
            <a:r>
              <a:rPr lang="de-DE" dirty="0"/>
              <a:t> bei den Teilnehmenden und somit die </a:t>
            </a:r>
            <a:r>
              <a:rPr lang="de-DE" dirty="0" err="1"/>
              <a:t>Brücke</a:t>
            </a:r>
            <a:r>
              <a:rPr lang="de-DE" dirty="0"/>
              <a:t> </a:t>
            </a:r>
            <a:r>
              <a:rPr lang="de-DE" dirty="0" err="1"/>
              <a:t>zurück</a:t>
            </a:r>
            <a:r>
              <a:rPr lang="de-DE" dirty="0"/>
              <a:t> zu vergangenen Erinnerungen (Herzog et al., 2016)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1F689A3E-FCED-1049-BA34-632C9155816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224930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7FC3AE0-FC50-964A-B882-8B56A99FFF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FD23158-D112-A34D-A43C-6EABB935F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76C926-9D47-B740-A85C-910EE5458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C20C176-4296-DE41-A543-57634893BD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Darum lohnt es sich:</a:t>
            </a:r>
          </a:p>
          <a:p>
            <a:pPr lvl="1"/>
            <a:r>
              <a:rPr lang="de-DE" dirty="0"/>
              <a:t>Durch Verlust der Realität und Umgebung zeigen Menschen mit Demenzerkrankungen herausforderndes oder </a:t>
            </a:r>
            <a:br>
              <a:rPr lang="de-DE" dirty="0"/>
            </a:br>
            <a:r>
              <a:rPr lang="de-DE" dirty="0"/>
              <a:t>apathisches Verhalten oder leben völlig </a:t>
            </a:r>
            <a:r>
              <a:rPr lang="de-DE" dirty="0" err="1"/>
              <a:t>zurückgezogen</a:t>
            </a:r>
            <a:endParaRPr lang="de-DE" dirty="0"/>
          </a:p>
          <a:p>
            <a:pPr lvl="2"/>
            <a:r>
              <a:rPr lang="de-DE" dirty="0"/>
              <a:t>Ausdruck </a:t>
            </a:r>
            <a:r>
              <a:rPr lang="de-DE" dirty="0" err="1"/>
              <a:t>unerfüllter</a:t>
            </a:r>
            <a:r>
              <a:rPr lang="de-DE" dirty="0"/>
              <a:t> </a:t>
            </a:r>
            <a:r>
              <a:rPr lang="de-DE" dirty="0" err="1"/>
              <a:t>Bedürfnisse</a:t>
            </a:r>
            <a:r>
              <a:rPr lang="de-DE" dirty="0"/>
              <a:t> z. B. nach Sicherheit und Zuwendung und </a:t>
            </a:r>
            <a:br>
              <a:rPr lang="de-DE" dirty="0"/>
            </a:br>
            <a:r>
              <a:rPr lang="de-DE" dirty="0"/>
              <a:t>Versuch, diese an die Umgebung zu kommunizieren (Herzog et al., 2016)</a:t>
            </a:r>
          </a:p>
          <a:p>
            <a:endParaRPr lang="de-DE" dirty="0"/>
          </a:p>
          <a:p>
            <a:pPr lvl="1"/>
            <a:r>
              <a:rPr lang="de-DE" dirty="0"/>
              <a:t>Ziel: beim </a:t>
            </a:r>
            <a:r>
              <a:rPr lang="de-DE" dirty="0" err="1"/>
              <a:t>Bedürfnis</a:t>
            </a:r>
            <a:r>
              <a:rPr lang="de-DE" dirty="0"/>
              <a:t> ansetzen und den Betroffenen den </a:t>
            </a:r>
            <a:br>
              <a:rPr lang="de-DE" dirty="0"/>
            </a:br>
            <a:r>
              <a:rPr lang="de-DE" dirty="0"/>
              <a:t>Leidensdruck </a:t>
            </a:r>
            <a:r>
              <a:rPr lang="de-DE" dirty="0" err="1"/>
              <a:t>für</a:t>
            </a:r>
            <a:r>
              <a:rPr lang="de-DE" dirty="0"/>
              <a:t> eine zeitlich begrenzte Dauer nehmen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B3D6F642-4CF5-B849-8DCF-4875AD7E262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755423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7FC3AE0-FC50-964A-B882-8B56A99FFF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3306" y="6561699"/>
            <a:ext cx="4588630" cy="228600"/>
          </a:xfrm>
        </p:spPr>
        <p:txBody>
          <a:bodyPr/>
          <a:lstStyle/>
          <a:p>
            <a:r>
              <a:rPr lang="de-DE"/>
              <a:t>Multiplikatorenschulung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FD23158-D112-A34D-A43C-6EABB935F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1936" y="6561699"/>
            <a:ext cx="449064" cy="228600"/>
          </a:xfrm>
        </p:spPr>
        <p:txBody>
          <a:bodyPr/>
          <a:lstStyle/>
          <a:p>
            <a:fld id="{E482587A-DFEB-434F-BFB7-ACB8480F4638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76C926-9D47-B740-A85C-910EE5458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099" y="1125538"/>
            <a:ext cx="9612314" cy="574675"/>
          </a:xfrm>
        </p:spPr>
        <p:txBody>
          <a:bodyPr/>
          <a:lstStyle/>
          <a:p>
            <a:r>
              <a:rPr lang="de-DE" dirty="0"/>
              <a:t>Theoretischer Hintergrund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C20C176-4296-DE41-A543-57634893BD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08099" y="2088000"/>
            <a:ext cx="9612313" cy="3960000"/>
          </a:xfrm>
        </p:spPr>
        <p:txBody>
          <a:bodyPr/>
          <a:lstStyle/>
          <a:p>
            <a:r>
              <a:rPr lang="de-DE" dirty="0"/>
              <a:t>Darum lohnt es sich:</a:t>
            </a:r>
          </a:p>
          <a:p>
            <a:pPr lvl="1"/>
            <a:r>
              <a:rPr lang="de-DE" dirty="0"/>
              <a:t>Märchenerzählungen …</a:t>
            </a:r>
          </a:p>
          <a:p>
            <a:pPr lvl="3"/>
            <a:r>
              <a:rPr lang="de-DE" dirty="0"/>
              <a:t>… können schwer erreichbare Personen in den Pflegeheimalltag integrieren und eine bessere </a:t>
            </a:r>
            <a:r>
              <a:rPr lang="de-DE" dirty="0" err="1"/>
              <a:t>Unterstützung</a:t>
            </a:r>
            <a:r>
              <a:rPr lang="de-DE" dirty="0"/>
              <a:t> der Zielgruppe erreichen (Lange, 2005).</a:t>
            </a:r>
          </a:p>
          <a:p>
            <a:pPr lvl="3"/>
            <a:r>
              <a:rPr lang="de-DE" dirty="0"/>
              <a:t>… können erfolgreich im Sterbeprozess eingesetzt werden (Lange, 2005; Wilken, 2006).</a:t>
            </a:r>
          </a:p>
          <a:p>
            <a:pPr lvl="3"/>
            <a:r>
              <a:rPr lang="de-DE" dirty="0"/>
              <a:t>… steigern das Wohlbefinden und die Konzentrationsfähigkeit und reduzieren Unruhe und Aggressionspotenziale (Hohmann, 2010).</a:t>
            </a:r>
          </a:p>
          <a:p>
            <a:endParaRPr lang="de-DE" dirty="0"/>
          </a:p>
          <a:p>
            <a:pPr lvl="5"/>
            <a:r>
              <a:rPr lang="de-DE" dirty="0"/>
              <a:t>In einer Studie beteiligten sich rund 50 Prozent der Teilnehmenden aktiv an der Märchenstunde. Rund zwei Drittel erlebten die Intervention als erkennbar positiv (</a:t>
            </a:r>
            <a:r>
              <a:rPr lang="de-DE" dirty="0" err="1"/>
              <a:t>Kollak</a:t>
            </a:r>
            <a:r>
              <a:rPr lang="de-DE" dirty="0"/>
              <a:t> et al., 2015).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EAA0AAED-6F2B-EA44-96A1-42772A20DF4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70000" y="732351"/>
            <a:ext cx="1338263" cy="198983"/>
          </a:xfrm>
        </p:spPr>
        <p:txBody>
          <a:bodyPr/>
          <a:lstStyle/>
          <a:p>
            <a:r>
              <a:rPr lang="de-DE" dirty="0"/>
              <a:t>Teil 1</a:t>
            </a:r>
          </a:p>
        </p:txBody>
      </p:sp>
    </p:spTree>
    <p:extLst>
      <p:ext uri="{BB962C8B-B14F-4D97-AF65-F5344CB8AC3E}">
        <p14:creationId xmlns:p14="http://schemas.microsoft.com/office/powerpoint/2010/main" val="2431462060"/>
      </p:ext>
    </p:extLst>
  </p:cSld>
  <p:clrMapOvr>
    <a:masterClrMapping/>
  </p:clrMapOvr>
</p:sld>
</file>

<file path=ppt/theme/theme1.xml><?xml version="1.0" encoding="utf-8"?>
<a:theme xmlns:a="http://schemas.openxmlformats.org/drawingml/2006/main" name="Titel">
  <a:themeElements>
    <a:clrScheme name="Benutzerdefiniert 1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geseiten">
  <a:themeElements>
    <a:clrScheme name="gesaPflege">
      <a:dk1>
        <a:srgbClr val="000000"/>
      </a:dk1>
      <a:lt1>
        <a:srgbClr val="FFFFFF"/>
      </a:lt1>
      <a:dk2>
        <a:srgbClr val="0D3B64"/>
      </a:dk2>
      <a:lt2>
        <a:srgbClr val="EEEFEF"/>
      </a:lt2>
      <a:accent1>
        <a:srgbClr val="BD4B95"/>
      </a:accent1>
      <a:accent2>
        <a:srgbClr val="2CA0D2"/>
      </a:accent2>
      <a:accent3>
        <a:srgbClr val="A5A5A5"/>
      </a:accent3>
      <a:accent4>
        <a:srgbClr val="FCEAF2"/>
      </a:accent4>
      <a:accent5>
        <a:srgbClr val="38789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2162</Words>
  <Application>Microsoft Macintosh PowerPoint</Application>
  <PresentationFormat>Breitbild</PresentationFormat>
  <Paragraphs>280</Paragraphs>
  <Slides>38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38</vt:i4>
      </vt:variant>
    </vt:vector>
  </HeadingPairs>
  <TitlesOfParts>
    <vt:vector size="45" baseType="lpstr">
      <vt:lpstr>Acumin Pro Condensed Ult Black</vt:lpstr>
      <vt:lpstr>Arial</vt:lpstr>
      <vt:lpstr>Calibri</vt:lpstr>
      <vt:lpstr>Calibri Light</vt:lpstr>
      <vt:lpstr>Symbol</vt:lpstr>
      <vt:lpstr>Titel</vt:lpstr>
      <vt:lpstr>Folgeseiten</vt:lpstr>
      <vt:lpstr>PowerPoint-Präsentation</vt:lpstr>
      <vt:lpstr>Was haben wir heute vor?</vt:lpstr>
      <vt:lpstr>Grundlage</vt:lpstr>
      <vt:lpstr>Ziele der Multiplikatorenschulung</vt:lpstr>
      <vt:lpstr>Flipchartarbeit:</vt:lpstr>
      <vt:lpstr>Theoretischer Hintergrund</vt:lpstr>
      <vt:lpstr>Theoretischer Hintergrund</vt:lpstr>
      <vt:lpstr>Theoretischer Hintergrund</vt:lpstr>
      <vt:lpstr>Theoretischer Hintergrund</vt:lpstr>
      <vt:lpstr>PowerPoint-Präsentation</vt:lpstr>
      <vt:lpstr>Vorstellung des Konzepts „Märchenerzählen“</vt:lpstr>
      <vt:lpstr>Vorstellung des Konzepts „Märchenerzählen“</vt:lpstr>
      <vt:lpstr>Nutzung vorhandener Strukturen</vt:lpstr>
      <vt:lpstr>Berücksichtigung der Kriegsgeneration I</vt:lpstr>
      <vt:lpstr>Berücksichtigung der Kriegsgeneration II </vt:lpstr>
      <vt:lpstr>Organisation der Märchenstunden</vt:lpstr>
      <vt:lpstr>Praxisübung: Erleben einer Märchenstunde</vt:lpstr>
      <vt:lpstr>1. Analyse einer Märchenerzählung  (in Anlehnung an Hirsch et al., 2016)</vt:lpstr>
      <vt:lpstr>2. Einüben der Märchenerzählungen: Vorlesen bzw. Vortragen</vt:lpstr>
      <vt:lpstr>3. Reflexion des eigenen Erlebens</vt:lpstr>
      <vt:lpstr>4. Zusammenstellung eines einrichtungsinternen Märchenbuchs</vt:lpstr>
      <vt:lpstr>PowerPoint-Präsentation</vt:lpstr>
      <vt:lpstr>Herausforderungen in der Umsetzung</vt:lpstr>
      <vt:lpstr>Rahmenbedingungen schaffen</vt:lpstr>
      <vt:lpstr>Erfolgreiche Zusammenarbeit definieren</vt:lpstr>
      <vt:lpstr>Organisatorische Planung</vt:lpstr>
      <vt:lpstr>Für den kommenden Workshop</vt:lpstr>
      <vt:lpstr>PowerPoint-Präsentation</vt:lpstr>
      <vt:lpstr>PowerPoint-Präsentation</vt:lpstr>
      <vt:lpstr>Was haben wir heute vor?</vt:lpstr>
      <vt:lpstr>Rückblick auf den vergangenen Workshop</vt:lpstr>
      <vt:lpstr>Erprobung der Märchenstunde</vt:lpstr>
      <vt:lpstr>Rückblick auf die Märchenstunden</vt:lpstr>
      <vt:lpstr>Befüllung unserer einrichtungsinternen Märchensammlung</vt:lpstr>
      <vt:lpstr>Wie sehen unsere nächsten Schritte zur Umsetzung der Märchenstunden aus?</vt:lpstr>
      <vt:lpstr>Workshop-Reflexion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Anna Magnus</dc:creator>
  <cp:lastModifiedBy>Anna Magnus</cp:lastModifiedBy>
  <cp:revision>87</cp:revision>
  <dcterms:created xsi:type="dcterms:W3CDTF">2021-08-31T10:16:52Z</dcterms:created>
  <dcterms:modified xsi:type="dcterms:W3CDTF">2021-11-24T16:14:41Z</dcterms:modified>
</cp:coreProperties>
</file>