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77" r:id="rId2"/>
  </p:sldMasterIdLst>
  <p:notesMasterIdLst>
    <p:notesMasterId r:id="rId32"/>
  </p:notesMasterIdLst>
  <p:handoutMasterIdLst>
    <p:handoutMasterId r:id="rId33"/>
  </p:handoutMasterIdLst>
  <p:sldIdLst>
    <p:sldId id="256" r:id="rId3"/>
    <p:sldId id="270" r:id="rId4"/>
    <p:sldId id="258" r:id="rId5"/>
    <p:sldId id="260" r:id="rId6"/>
    <p:sldId id="271" r:id="rId7"/>
    <p:sldId id="272" r:id="rId8"/>
    <p:sldId id="273" r:id="rId9"/>
    <p:sldId id="297" r:id="rId10"/>
    <p:sldId id="298" r:id="rId11"/>
    <p:sldId id="276" r:id="rId12"/>
    <p:sldId id="277" r:id="rId13"/>
    <p:sldId id="278" r:id="rId14"/>
    <p:sldId id="279" r:id="rId15"/>
    <p:sldId id="280" r:id="rId16"/>
    <p:sldId id="299" r:id="rId17"/>
    <p:sldId id="283" r:id="rId18"/>
    <p:sldId id="284" r:id="rId19"/>
    <p:sldId id="285" r:id="rId20"/>
    <p:sldId id="286" r:id="rId21"/>
    <p:sldId id="300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7999"/>
    <a:srgbClr val="3E7289"/>
    <a:srgbClr val="BE4B96"/>
    <a:srgbClr val="00A9C2"/>
    <a:srgbClr val="BD4B8C"/>
    <a:srgbClr val="BE4696"/>
    <a:srgbClr val="BE469B"/>
    <a:srgbClr val="C84696"/>
    <a:srgbClr val="C84691"/>
    <a:srgbClr val="EFDD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306"/>
    <p:restoredTop sz="95415"/>
  </p:normalViewPr>
  <p:slideViewPr>
    <p:cSldViewPr snapToGrid="0" snapToObjects="1">
      <p:cViewPr varScale="1">
        <p:scale>
          <a:sx n="97" d="100"/>
          <a:sy n="97" d="100"/>
        </p:scale>
        <p:origin x="208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8" d="100"/>
          <a:sy n="168" d="100"/>
        </p:scale>
        <p:origin x="316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de-DE" sz="1800" b="0" i="0" baseline="0" dirty="0">
                <a:solidFill>
                  <a:schemeClr val="tx1"/>
                </a:solidFill>
                <a:effectLst/>
              </a:rPr>
              <a:t>Entwicklung der kognitiven Fähigkeiten</a:t>
            </a:r>
            <a:endParaRPr lang="de-DE" b="0" dirty="0">
              <a:solidFill>
                <a:schemeClr val="tx1"/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Trainingsgruppe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accent4"/>
              </a:solidFill>
              <a:ln w="12700">
                <a:solidFill>
                  <a:schemeClr val="accent1"/>
                </a:solidFill>
              </a:ln>
              <a:effectLst/>
            </c:spPr>
          </c:marker>
          <c:cat>
            <c:strRef>
              <c:f>Tabelle1!$A$2:$A$3</c:f>
              <c:strCache>
                <c:ptCount val="2"/>
                <c:pt idx="0">
                  <c:v>kognitive Fähigkeiten vor Beginn</c:v>
                </c:pt>
                <c:pt idx="1">
                  <c:v>kognitive Fähigkeiten nach 12 Monaten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33</c:v>
                </c:pt>
                <c:pt idx="1">
                  <c:v>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767-1A49-94A3-9787975906AC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Kontrollgruppe (keine Teilnahme)</c:v>
                </c:pt>
              </c:strCache>
            </c:strRef>
          </c:tx>
          <c:spPr>
            <a:ln w="25400" cap="rnd">
              <a:solidFill>
                <a:schemeClr val="tx2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2"/>
                </a:solidFill>
              </a:ln>
              <a:effectLst/>
            </c:spPr>
          </c:marker>
          <c:cat>
            <c:strRef>
              <c:f>Tabelle1!$A$2:$A$3</c:f>
              <c:strCache>
                <c:ptCount val="2"/>
                <c:pt idx="0">
                  <c:v>kognitive Fähigkeiten vor Beginn</c:v>
                </c:pt>
                <c:pt idx="1">
                  <c:v>kognitive Fähigkeiten nach 12 Monaten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35</c:v>
                </c:pt>
                <c:pt idx="1">
                  <c:v>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767-1A49-94A3-9787975906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80723104"/>
        <c:axId val="580826864"/>
      </c:lineChart>
      <c:catAx>
        <c:axId val="580723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80826864"/>
        <c:crosses val="autoZero"/>
        <c:auto val="1"/>
        <c:lblAlgn val="ctr"/>
        <c:lblOffset val="100"/>
        <c:noMultiLvlLbl val="0"/>
      </c:catAx>
      <c:valAx>
        <c:axId val="580826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200" b="0" dirty="0">
                    <a:solidFill>
                      <a:schemeClr val="tx2"/>
                    </a:solidFill>
                    <a:effectLst/>
                  </a:rPr>
                  <a:t>Je höher der Wert, desto geringer die Fähigkeit</a:t>
                </a:r>
              </a:p>
            </c:rich>
          </c:tx>
          <c:layout>
            <c:manualLayout>
              <c:xMode val="edge"/>
              <c:yMode val="edge"/>
              <c:x val="0"/>
              <c:y val="3.933486365926985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 b="0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80723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anchor="ctr" anchorCtr="0"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de-DE" sz="1800" b="0" i="0" baseline="0" dirty="0">
                <a:solidFill>
                  <a:schemeClr val="tx1"/>
                </a:solidFill>
                <a:effectLst/>
              </a:rPr>
              <a:t>Entwicklung der Alltagsfähigkeiten</a:t>
            </a:r>
            <a:endParaRPr lang="de-DE" dirty="0">
              <a:solidFill>
                <a:schemeClr val="tx1"/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Trainingsgruppe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accent4"/>
              </a:solidFill>
              <a:ln w="12700">
                <a:solidFill>
                  <a:schemeClr val="accent1"/>
                </a:solidFill>
              </a:ln>
              <a:effectLst/>
            </c:spPr>
          </c:marker>
          <c:cat>
            <c:strRef>
              <c:f>Tabelle1!$A$2:$A$3</c:f>
              <c:strCache>
                <c:ptCount val="2"/>
                <c:pt idx="0">
                  <c:v>Alltagsfähigkeiten vor Beginn</c:v>
                </c:pt>
                <c:pt idx="1">
                  <c:v>Alltagsfähigkeiten nach 12 Monaten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27</c:v>
                </c:pt>
                <c:pt idx="1">
                  <c:v>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D19-5248-917E-815DCFEDBBD9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Kontrollgruppe (keine Teilnahme)</c:v>
                </c:pt>
              </c:strCache>
            </c:strRef>
          </c:tx>
          <c:spPr>
            <a:ln w="25400" cap="rnd">
              <a:solidFill>
                <a:schemeClr val="tx2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2"/>
                </a:solidFill>
              </a:ln>
              <a:effectLst/>
            </c:spPr>
          </c:marker>
          <c:cat>
            <c:strRef>
              <c:f>Tabelle1!$A$2:$A$3</c:f>
              <c:strCache>
                <c:ptCount val="2"/>
                <c:pt idx="0">
                  <c:v>Alltagsfähigkeiten vor Beginn</c:v>
                </c:pt>
                <c:pt idx="1">
                  <c:v>Alltagsfähigkeiten nach 12 Monaten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25</c:v>
                </c:pt>
                <c:pt idx="1">
                  <c:v>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D19-5248-917E-815DCFEDBB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5708752"/>
        <c:axId val="615704800"/>
      </c:lineChart>
      <c:catAx>
        <c:axId val="615708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15704800"/>
        <c:crosses val="autoZero"/>
        <c:auto val="1"/>
        <c:lblAlgn val="ctr"/>
        <c:lblOffset val="100"/>
        <c:noMultiLvlLbl val="0"/>
      </c:catAx>
      <c:valAx>
        <c:axId val="615704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200" dirty="0">
                    <a:solidFill>
                      <a:schemeClr val="tx2"/>
                    </a:solidFill>
                    <a:effectLst/>
                  </a:rPr>
                  <a:t>Je höher der Wert, desto höher die Fähigkeit</a:t>
                </a:r>
              </a:p>
            </c:rich>
          </c:tx>
          <c:layout>
            <c:manualLayout>
              <c:xMode val="edge"/>
              <c:yMode val="edge"/>
              <c:x val="0"/>
              <c:y val="0.1291144341109853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15708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9D5B7A-85FF-724F-A296-60D60A6C7F43}" type="doc">
      <dgm:prSet loTypeId="urn:microsoft.com/office/officeart/2009/3/layout/RandomtoResult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D30EA73-22A2-C242-A2A0-6D187D63B268}">
      <dgm:prSet phldrT="[Text]" custT="1"/>
      <dgm:spPr/>
      <dgm:t>
        <a:bodyPr/>
        <a:lstStyle/>
        <a:p>
          <a:r>
            <a:rPr lang="de-DE" sz="1600" dirty="0">
              <a:solidFill>
                <a:schemeClr val="accent1"/>
              </a:solidFill>
            </a:rPr>
            <a:t>Individuelle Gestaltung der Vormittagszeiten</a:t>
          </a:r>
        </a:p>
      </dgm:t>
    </dgm:pt>
    <dgm:pt modelId="{A1E0526F-FFC8-6B45-9B49-F4CB0DC41195}" type="parTrans" cxnId="{34E05824-CA1C-7D40-B0DD-7F64FF135430}">
      <dgm:prSet/>
      <dgm:spPr/>
      <dgm:t>
        <a:bodyPr/>
        <a:lstStyle/>
        <a:p>
          <a:endParaRPr lang="de-DE"/>
        </a:p>
      </dgm:t>
    </dgm:pt>
    <dgm:pt modelId="{E52E8D62-38F4-A344-94FB-98607A83B8FE}" type="sibTrans" cxnId="{34E05824-CA1C-7D40-B0DD-7F64FF135430}">
      <dgm:prSet/>
      <dgm:spPr/>
      <dgm:t>
        <a:bodyPr/>
        <a:lstStyle/>
        <a:p>
          <a:endParaRPr lang="de-DE"/>
        </a:p>
      </dgm:t>
    </dgm:pt>
    <dgm:pt modelId="{81B9C286-58C9-6145-A2D5-E9796EE1615C}">
      <dgm:prSet phldrT="[Text]" custT="1"/>
      <dgm:spPr/>
      <dgm:t>
        <a:bodyPr/>
        <a:lstStyle/>
        <a:p>
          <a:r>
            <a:rPr lang="de-DE" sz="1200" dirty="0">
              <a:solidFill>
                <a:schemeClr val="tx1"/>
              </a:solidFill>
              <a:latin typeface="+mn-lt"/>
            </a:rPr>
            <a:t>Wohnbereichsspezifisch</a:t>
          </a:r>
        </a:p>
      </dgm:t>
    </dgm:pt>
    <dgm:pt modelId="{42011EB9-89AE-3942-AE45-48A85EF85768}" type="parTrans" cxnId="{0D4AA34F-A0EC-4249-9B6F-ADBB896A433B}">
      <dgm:prSet/>
      <dgm:spPr/>
      <dgm:t>
        <a:bodyPr/>
        <a:lstStyle/>
        <a:p>
          <a:endParaRPr lang="de-DE"/>
        </a:p>
      </dgm:t>
    </dgm:pt>
    <dgm:pt modelId="{9DC974CE-129D-9D4C-9775-35FD3535BDD4}" type="sibTrans" cxnId="{0D4AA34F-A0EC-4249-9B6F-ADBB896A433B}">
      <dgm:prSet/>
      <dgm:spPr/>
      <dgm:t>
        <a:bodyPr/>
        <a:lstStyle/>
        <a:p>
          <a:endParaRPr lang="de-DE"/>
        </a:p>
      </dgm:t>
    </dgm:pt>
    <dgm:pt modelId="{17604D81-9B89-AD44-ADF5-52EEF93D0478}">
      <dgm:prSet phldrT="[Text]" custT="1"/>
      <dgm:spPr/>
      <dgm:t>
        <a:bodyPr/>
        <a:lstStyle/>
        <a:p>
          <a:r>
            <a:rPr lang="de-DE" sz="1600" dirty="0"/>
            <a:t>Strukturierte und standardisierte Vorgehensweise</a:t>
          </a:r>
        </a:p>
      </dgm:t>
    </dgm:pt>
    <dgm:pt modelId="{A3AEB307-D902-EE4D-9FEE-A7EB3D5C4DEF}" type="parTrans" cxnId="{A5A8C237-8CCE-EF4B-B94F-98AD29DD4FF0}">
      <dgm:prSet/>
      <dgm:spPr/>
      <dgm:t>
        <a:bodyPr/>
        <a:lstStyle/>
        <a:p>
          <a:endParaRPr lang="de-DE"/>
        </a:p>
      </dgm:t>
    </dgm:pt>
    <dgm:pt modelId="{C4958EF9-00F5-8B42-A0BD-ABA3468A7CFC}" type="sibTrans" cxnId="{A5A8C237-8CCE-EF4B-B94F-98AD29DD4FF0}">
      <dgm:prSet/>
      <dgm:spPr/>
      <dgm:t>
        <a:bodyPr/>
        <a:lstStyle/>
        <a:p>
          <a:endParaRPr lang="de-DE"/>
        </a:p>
      </dgm:t>
    </dgm:pt>
    <dgm:pt modelId="{E0EC417D-E1BF-0246-9C12-8ADFC7AAD2DF}">
      <dgm:prSet phldrT="[Text]" custT="1"/>
      <dgm:spPr/>
      <dgm:t>
        <a:bodyPr/>
        <a:lstStyle/>
        <a:p>
          <a:r>
            <a:rPr lang="de-DE" sz="1200" dirty="0" err="1">
              <a:solidFill>
                <a:schemeClr val="tx1"/>
              </a:solidFill>
              <a:latin typeface="+mn-lt"/>
            </a:rPr>
            <a:t>Wohnbereichsübergreifend</a:t>
          </a:r>
          <a:endParaRPr lang="de-DE" sz="1200" dirty="0">
            <a:solidFill>
              <a:schemeClr val="tx1"/>
            </a:solidFill>
            <a:latin typeface="+mn-lt"/>
          </a:endParaRPr>
        </a:p>
      </dgm:t>
    </dgm:pt>
    <dgm:pt modelId="{D28D8DE5-2315-664F-AD07-858EED57B762}" type="parTrans" cxnId="{1D1BBF76-9FAE-4444-8024-7940AFDDD2C4}">
      <dgm:prSet/>
      <dgm:spPr/>
      <dgm:t>
        <a:bodyPr/>
        <a:lstStyle/>
        <a:p>
          <a:endParaRPr lang="de-DE"/>
        </a:p>
      </dgm:t>
    </dgm:pt>
    <dgm:pt modelId="{E0A87E34-E0CB-AE4B-A4C7-62EFCD9D06C0}" type="sibTrans" cxnId="{1D1BBF76-9FAE-4444-8024-7940AFDDD2C4}">
      <dgm:prSet/>
      <dgm:spPr/>
      <dgm:t>
        <a:bodyPr/>
        <a:lstStyle/>
        <a:p>
          <a:endParaRPr lang="de-DE"/>
        </a:p>
      </dgm:t>
    </dgm:pt>
    <dgm:pt modelId="{0A254CEA-7EFE-874D-B208-FB63CF7DD4C6}" type="pres">
      <dgm:prSet presAssocID="{9E9D5B7A-85FF-724F-A296-60D60A6C7F43}" presName="Name0" presStyleCnt="0">
        <dgm:presLayoutVars>
          <dgm:dir/>
          <dgm:animOne val="branch"/>
          <dgm:animLvl val="lvl"/>
        </dgm:presLayoutVars>
      </dgm:prSet>
      <dgm:spPr/>
    </dgm:pt>
    <dgm:pt modelId="{FFE36DBC-086B-4D43-ABDF-3004C2ED18D8}" type="pres">
      <dgm:prSet presAssocID="{AD30EA73-22A2-C242-A2A0-6D187D63B268}" presName="chaos" presStyleCnt="0"/>
      <dgm:spPr/>
    </dgm:pt>
    <dgm:pt modelId="{453AB686-084D-824B-B5C0-D70268AE46C3}" type="pres">
      <dgm:prSet presAssocID="{AD30EA73-22A2-C242-A2A0-6D187D63B268}" presName="parTx1" presStyleLbl="revTx" presStyleIdx="0" presStyleCnt="3" custScaleX="149790" custScaleY="134498" custLinFactNeighborX="946" custLinFactNeighborY="25864"/>
      <dgm:spPr/>
    </dgm:pt>
    <dgm:pt modelId="{F3EF8406-78B4-2E45-B8B1-8909666A3A4A}" type="pres">
      <dgm:prSet presAssocID="{AD30EA73-22A2-C242-A2A0-6D187D63B268}" presName="desTx1" presStyleLbl="revTx" presStyleIdx="1" presStyleCnt="3">
        <dgm:presLayoutVars>
          <dgm:bulletEnabled val="1"/>
        </dgm:presLayoutVars>
      </dgm:prSet>
      <dgm:spPr/>
    </dgm:pt>
    <dgm:pt modelId="{FBCA5B21-3CB3-AD44-8669-53687F4C6B76}" type="pres">
      <dgm:prSet presAssocID="{AD30EA73-22A2-C242-A2A0-6D187D63B268}" presName="c1" presStyleLbl="node1" presStyleIdx="0" presStyleCnt="19" custLinFactNeighborX="-69814" custLinFactNeighborY="86632"/>
      <dgm:spPr>
        <a:solidFill>
          <a:schemeClr val="accent4"/>
        </a:solidFill>
        <a:ln>
          <a:solidFill>
            <a:schemeClr val="accent1"/>
          </a:solidFill>
        </a:ln>
      </dgm:spPr>
    </dgm:pt>
    <dgm:pt modelId="{7F6CD6DB-8769-D248-9203-E5954BC85E91}" type="pres">
      <dgm:prSet presAssocID="{AD30EA73-22A2-C242-A2A0-6D187D63B268}" presName="c2" presStyleLbl="node1" presStyleIdx="1" presStyleCnt="19" custLinFactNeighborX="-9973" custLinFactNeighborY="69814"/>
      <dgm:spPr/>
    </dgm:pt>
    <dgm:pt modelId="{E225C98F-9F15-204C-A4D8-D1164CC85211}" type="pres">
      <dgm:prSet presAssocID="{AD30EA73-22A2-C242-A2A0-6D187D63B268}" presName="c3" presStyleLbl="node1" presStyleIdx="2" presStyleCnt="19" custLinFactNeighborX="-25387" custLinFactNeighborY="63467"/>
      <dgm:spPr>
        <a:solidFill>
          <a:schemeClr val="accent4"/>
        </a:solidFill>
        <a:ln>
          <a:solidFill>
            <a:schemeClr val="accent1"/>
          </a:solidFill>
        </a:ln>
      </dgm:spPr>
    </dgm:pt>
    <dgm:pt modelId="{5E2FEDAC-7439-8846-996E-EB0B8C9DF5C0}" type="pres">
      <dgm:prSet presAssocID="{AD30EA73-22A2-C242-A2A0-6D187D63B268}" presName="c4" presStyleLbl="node1" presStyleIdx="3" presStyleCnt="19" custLinFactNeighborX="-49866" custLinFactNeighborY="94747"/>
      <dgm:spPr/>
    </dgm:pt>
    <dgm:pt modelId="{69264D22-32B7-3D41-AF97-C87E1F341E8A}" type="pres">
      <dgm:prSet presAssocID="{AD30EA73-22A2-C242-A2A0-6D187D63B268}" presName="c5" presStyleLbl="node1" presStyleIdx="4" presStyleCnt="19" custLinFactNeighborX="9973" custLinFactNeighborY="49867"/>
      <dgm:spPr>
        <a:solidFill>
          <a:schemeClr val="accent4"/>
        </a:solidFill>
        <a:ln>
          <a:solidFill>
            <a:schemeClr val="accent1"/>
          </a:solidFill>
        </a:ln>
      </dgm:spPr>
    </dgm:pt>
    <dgm:pt modelId="{A6AA6D22-A6C8-CE49-A4C3-B0A8CE9BF406}" type="pres">
      <dgm:prSet presAssocID="{AD30EA73-22A2-C242-A2A0-6D187D63B268}" presName="c6" presStyleLbl="node1" presStyleIdx="5" presStyleCnt="19" custLinFactNeighborX="-39893" custLinFactNeighborY="64827"/>
      <dgm:spPr/>
    </dgm:pt>
    <dgm:pt modelId="{569DAB6D-8665-8949-A52B-87E736C69E3D}" type="pres">
      <dgm:prSet presAssocID="{AD30EA73-22A2-C242-A2A0-6D187D63B268}" presName="c7" presStyleLbl="node1" presStyleIdx="6" presStyleCnt="19" custLinFactNeighborX="-53946" custLinFactNeighborY="66640"/>
      <dgm:spPr>
        <a:solidFill>
          <a:schemeClr val="accent4"/>
        </a:solidFill>
        <a:ln>
          <a:solidFill>
            <a:schemeClr val="accent1"/>
          </a:solidFill>
        </a:ln>
      </dgm:spPr>
    </dgm:pt>
    <dgm:pt modelId="{C496F330-C92E-334A-8BD2-F603CE165870}" type="pres">
      <dgm:prSet presAssocID="{AD30EA73-22A2-C242-A2A0-6D187D63B268}" presName="c8" presStyleLbl="node1" presStyleIdx="7" presStyleCnt="19" custLinFactNeighborX="-49867" custLinFactNeighborY="-44879"/>
      <dgm:spPr/>
    </dgm:pt>
    <dgm:pt modelId="{F494335E-5AC5-6345-BE05-0CEF28155A85}" type="pres">
      <dgm:prSet presAssocID="{AD30EA73-22A2-C242-A2A0-6D187D63B268}" presName="c9" presStyleLbl="node1" presStyleIdx="8" presStyleCnt="19" custLinFactNeighborX="-24933" custLinFactNeighborY="-17368"/>
      <dgm:spPr>
        <a:solidFill>
          <a:schemeClr val="accent4"/>
        </a:solidFill>
        <a:ln>
          <a:solidFill>
            <a:schemeClr val="accent1"/>
          </a:solidFill>
        </a:ln>
      </dgm:spPr>
    </dgm:pt>
    <dgm:pt modelId="{2C654E40-1FC9-B04D-9514-2B7C5BC80BEC}" type="pres">
      <dgm:prSet presAssocID="{AD30EA73-22A2-C242-A2A0-6D187D63B268}" presName="c10" presStyleLbl="node1" presStyleIdx="9" presStyleCnt="19" custLinFactNeighborX="-11636" custLinFactNeighborY="5818"/>
      <dgm:spPr/>
    </dgm:pt>
    <dgm:pt modelId="{76DF8970-E715-D544-98E0-60CDEB0A0FAA}" type="pres">
      <dgm:prSet presAssocID="{AD30EA73-22A2-C242-A2A0-6D187D63B268}" presName="c11" presStyleLbl="node1" presStyleIdx="10" presStyleCnt="19" custLinFactY="54587" custLinFactNeighborX="-29920" custLinFactNeighborY="100000"/>
      <dgm:spPr/>
    </dgm:pt>
    <dgm:pt modelId="{C5C48918-831A-F543-87ED-2CA83545D3E4}" type="pres">
      <dgm:prSet presAssocID="{AD30EA73-22A2-C242-A2A0-6D187D63B268}" presName="c12" presStyleLbl="node1" presStyleIdx="11" presStyleCnt="19" custLinFactNeighborX="9520" custLinFactNeighborY="61747"/>
      <dgm:spPr>
        <a:solidFill>
          <a:schemeClr val="accent4"/>
        </a:solidFill>
        <a:ln>
          <a:solidFill>
            <a:schemeClr val="accent1"/>
          </a:solidFill>
        </a:ln>
      </dgm:spPr>
    </dgm:pt>
    <dgm:pt modelId="{F7A6EA7B-36EF-DE4D-87B3-E51FCD7D3568}" type="pres">
      <dgm:prSet presAssocID="{AD30EA73-22A2-C242-A2A0-6D187D63B268}" presName="c13" presStyleLbl="node1" presStyleIdx="12" presStyleCnt="19" custLinFactNeighborX="-15272" custLinFactNeighborY="58234"/>
      <dgm:spPr/>
    </dgm:pt>
    <dgm:pt modelId="{C6A54330-9D92-2946-A35E-6535B74A578C}" type="pres">
      <dgm:prSet presAssocID="{AD30EA73-22A2-C242-A2A0-6D187D63B268}" presName="c14" presStyleLbl="node1" presStyleIdx="13" presStyleCnt="19" custLinFactY="69547" custLinFactNeighborX="-29920" custLinFactNeighborY="100000"/>
      <dgm:spPr>
        <a:solidFill>
          <a:schemeClr val="accent4"/>
        </a:solidFill>
        <a:ln>
          <a:solidFill>
            <a:schemeClr val="accent1"/>
          </a:solidFill>
        </a:ln>
      </dgm:spPr>
    </dgm:pt>
    <dgm:pt modelId="{CD711EC8-5D29-384D-896B-88AA5B6F076E}" type="pres">
      <dgm:prSet presAssocID="{AD30EA73-22A2-C242-A2A0-6D187D63B268}" presName="c15" presStyleLbl="node1" presStyleIdx="14" presStyleCnt="19" custLinFactNeighborX="-25387" custLinFactNeighborY="82507"/>
      <dgm:spPr/>
    </dgm:pt>
    <dgm:pt modelId="{50C7B84F-4B57-E442-A665-BAA9155EE010}" type="pres">
      <dgm:prSet presAssocID="{AD30EA73-22A2-C242-A2A0-6D187D63B268}" presName="c16" presStyleLbl="node1" presStyleIdx="15" presStyleCnt="19" custLinFactNeighborX="4987" custLinFactNeighborY="94747"/>
      <dgm:spPr/>
    </dgm:pt>
    <dgm:pt modelId="{872062A9-ADD9-B64D-8301-CCCD50772228}" type="pres">
      <dgm:prSet presAssocID="{AD30EA73-22A2-C242-A2A0-6D187D63B268}" presName="c17" presStyleLbl="node1" presStyleIdx="16" presStyleCnt="19" custLinFactNeighborX="8727" custLinFactNeighborY="41452"/>
      <dgm:spPr>
        <a:solidFill>
          <a:schemeClr val="accent4"/>
        </a:solidFill>
        <a:ln>
          <a:solidFill>
            <a:schemeClr val="accent1"/>
          </a:solidFill>
        </a:ln>
      </dgm:spPr>
    </dgm:pt>
    <dgm:pt modelId="{7D995A1C-0AA6-864F-80C5-264C97AC781F}" type="pres">
      <dgm:prSet presAssocID="{AD30EA73-22A2-C242-A2A0-6D187D63B268}" presName="c18" presStyleLbl="node1" presStyleIdx="17" presStyleCnt="19" custLinFactNeighborX="19040" custLinFactNeighborY="43929"/>
      <dgm:spPr/>
    </dgm:pt>
    <dgm:pt modelId="{3CC03B30-9725-8544-8A5A-D54BC6515355}" type="pres">
      <dgm:prSet presAssocID="{E52E8D62-38F4-A344-94FB-98607A83B8FE}" presName="chevronComposite1" presStyleCnt="0"/>
      <dgm:spPr/>
    </dgm:pt>
    <dgm:pt modelId="{B45691E5-09FD-3A46-8874-879DBB658D75}" type="pres">
      <dgm:prSet presAssocID="{E52E8D62-38F4-A344-94FB-98607A83B8FE}" presName="chevron1" presStyleLbl="sibTrans2D1" presStyleIdx="0" presStyleCnt="2" custScaleX="55155" custScaleY="82453" custLinFactNeighborX="-23661" custLinFactNeighborY="13115"/>
      <dgm:spPr>
        <a:solidFill>
          <a:schemeClr val="accent4"/>
        </a:solidFill>
      </dgm:spPr>
    </dgm:pt>
    <dgm:pt modelId="{BD379CF2-0CB3-D443-8169-5CF1E1F6F775}" type="pres">
      <dgm:prSet presAssocID="{E52E8D62-38F4-A344-94FB-98607A83B8FE}" presName="spChevron1" presStyleCnt="0"/>
      <dgm:spPr/>
    </dgm:pt>
    <dgm:pt modelId="{E30CA93D-0245-4A42-AFFE-C8210A876C38}" type="pres">
      <dgm:prSet presAssocID="{E52E8D62-38F4-A344-94FB-98607A83B8FE}" presName="overlap" presStyleCnt="0"/>
      <dgm:spPr/>
    </dgm:pt>
    <dgm:pt modelId="{3CEF2D54-8B37-2844-AC23-DB3B79363808}" type="pres">
      <dgm:prSet presAssocID="{E52E8D62-38F4-A344-94FB-98607A83B8FE}" presName="chevronComposite2" presStyleCnt="0"/>
      <dgm:spPr/>
    </dgm:pt>
    <dgm:pt modelId="{26593899-A396-E84C-BB6A-C77DBF1202E4}" type="pres">
      <dgm:prSet presAssocID="{E52E8D62-38F4-A344-94FB-98607A83B8FE}" presName="chevron2" presStyleLbl="sibTrans2D1" presStyleIdx="1" presStyleCnt="2" custScaleX="55155" custScaleY="82453" custLinFactNeighborX="-33390" custLinFactNeighborY="13115"/>
      <dgm:spPr>
        <a:solidFill>
          <a:schemeClr val="accent4"/>
        </a:solidFill>
      </dgm:spPr>
    </dgm:pt>
    <dgm:pt modelId="{06F2916C-0B6D-C94F-951F-1B98A65B7900}" type="pres">
      <dgm:prSet presAssocID="{E52E8D62-38F4-A344-94FB-98607A83B8FE}" presName="spChevron2" presStyleCnt="0"/>
      <dgm:spPr/>
    </dgm:pt>
    <dgm:pt modelId="{1303CF3A-385B-9B4C-91BC-BF60B3D6894C}" type="pres">
      <dgm:prSet presAssocID="{17604D81-9B89-AD44-ADF5-52EEF93D0478}" presName="last" presStyleCnt="0"/>
      <dgm:spPr/>
    </dgm:pt>
    <dgm:pt modelId="{243D1D71-BAA4-014E-9452-34968AD6FAEB}" type="pres">
      <dgm:prSet presAssocID="{17604D81-9B89-AD44-ADF5-52EEF93D0478}" presName="circleTx" presStyleLbl="node1" presStyleIdx="18" presStyleCnt="19" custScaleX="121000" custScaleY="121000" custLinFactNeighborX="4661" custLinFactNeighborY="6526"/>
      <dgm:spPr/>
    </dgm:pt>
    <dgm:pt modelId="{0F9781C8-4A5E-CB4E-99EC-FDBD09E7D831}" type="pres">
      <dgm:prSet presAssocID="{17604D81-9B89-AD44-ADF5-52EEF93D0478}" presName="desTxN" presStyleLbl="revTx" presStyleIdx="2" presStyleCnt="3">
        <dgm:presLayoutVars>
          <dgm:bulletEnabled val="1"/>
        </dgm:presLayoutVars>
      </dgm:prSet>
      <dgm:spPr/>
    </dgm:pt>
    <dgm:pt modelId="{A8E677BE-1516-F245-9C77-595EA9E502BC}" type="pres">
      <dgm:prSet presAssocID="{17604D81-9B89-AD44-ADF5-52EEF93D0478}" presName="spN" presStyleCnt="0"/>
      <dgm:spPr/>
    </dgm:pt>
  </dgm:ptLst>
  <dgm:cxnLst>
    <dgm:cxn modelId="{DEF35716-4E65-1F47-A9B0-2F8F8F6FC331}" type="presOf" srcId="{AD30EA73-22A2-C242-A2A0-6D187D63B268}" destId="{453AB686-084D-824B-B5C0-D70268AE46C3}" srcOrd="0" destOrd="0" presId="urn:microsoft.com/office/officeart/2009/3/layout/RandomtoResultProcess"/>
    <dgm:cxn modelId="{34E05824-CA1C-7D40-B0DD-7F64FF135430}" srcId="{9E9D5B7A-85FF-724F-A296-60D60A6C7F43}" destId="{AD30EA73-22A2-C242-A2A0-6D187D63B268}" srcOrd="0" destOrd="0" parTransId="{A1E0526F-FFC8-6B45-9B49-F4CB0DC41195}" sibTransId="{E52E8D62-38F4-A344-94FB-98607A83B8FE}"/>
    <dgm:cxn modelId="{A5A8C237-8CCE-EF4B-B94F-98AD29DD4FF0}" srcId="{9E9D5B7A-85FF-724F-A296-60D60A6C7F43}" destId="{17604D81-9B89-AD44-ADF5-52EEF93D0478}" srcOrd="1" destOrd="0" parTransId="{A3AEB307-D902-EE4D-9FEE-A7EB3D5C4DEF}" sibTransId="{C4958EF9-00F5-8B42-A0BD-ABA3468A7CFC}"/>
    <dgm:cxn modelId="{0D4AA34F-A0EC-4249-9B6F-ADBB896A433B}" srcId="{AD30EA73-22A2-C242-A2A0-6D187D63B268}" destId="{81B9C286-58C9-6145-A2D5-E9796EE1615C}" srcOrd="0" destOrd="0" parTransId="{42011EB9-89AE-3942-AE45-48A85EF85768}" sibTransId="{9DC974CE-129D-9D4C-9775-35FD3535BDD4}"/>
    <dgm:cxn modelId="{1D1BBF76-9FAE-4444-8024-7940AFDDD2C4}" srcId="{17604D81-9B89-AD44-ADF5-52EEF93D0478}" destId="{E0EC417D-E1BF-0246-9C12-8ADFC7AAD2DF}" srcOrd="0" destOrd="0" parTransId="{D28D8DE5-2315-664F-AD07-858EED57B762}" sibTransId="{E0A87E34-E0CB-AE4B-A4C7-62EFCD9D06C0}"/>
    <dgm:cxn modelId="{A1734282-EDC6-754F-BDAE-1510F17AA2EC}" type="presOf" srcId="{81B9C286-58C9-6145-A2D5-E9796EE1615C}" destId="{F3EF8406-78B4-2E45-B8B1-8909666A3A4A}" srcOrd="0" destOrd="0" presId="urn:microsoft.com/office/officeart/2009/3/layout/RandomtoResultProcess"/>
    <dgm:cxn modelId="{7B488387-2B5D-1347-A5FD-02621916AC7B}" type="presOf" srcId="{E0EC417D-E1BF-0246-9C12-8ADFC7AAD2DF}" destId="{0F9781C8-4A5E-CB4E-99EC-FDBD09E7D831}" srcOrd="0" destOrd="0" presId="urn:microsoft.com/office/officeart/2009/3/layout/RandomtoResultProcess"/>
    <dgm:cxn modelId="{5734EABC-2F5C-304E-8E22-2CAFC8541542}" type="presOf" srcId="{17604D81-9B89-AD44-ADF5-52EEF93D0478}" destId="{243D1D71-BAA4-014E-9452-34968AD6FAEB}" srcOrd="0" destOrd="0" presId="urn:microsoft.com/office/officeart/2009/3/layout/RandomtoResultProcess"/>
    <dgm:cxn modelId="{013659FC-7921-0949-8F51-A2551317949A}" type="presOf" srcId="{9E9D5B7A-85FF-724F-A296-60D60A6C7F43}" destId="{0A254CEA-7EFE-874D-B208-FB63CF7DD4C6}" srcOrd="0" destOrd="0" presId="urn:microsoft.com/office/officeart/2009/3/layout/RandomtoResultProcess"/>
    <dgm:cxn modelId="{315C55CB-C181-8943-8FF0-1E7519D52FBC}" type="presParOf" srcId="{0A254CEA-7EFE-874D-B208-FB63CF7DD4C6}" destId="{FFE36DBC-086B-4D43-ABDF-3004C2ED18D8}" srcOrd="0" destOrd="0" presId="urn:microsoft.com/office/officeart/2009/3/layout/RandomtoResultProcess"/>
    <dgm:cxn modelId="{7DB40A23-AB49-CF46-8CC8-B381ADE16AAB}" type="presParOf" srcId="{FFE36DBC-086B-4D43-ABDF-3004C2ED18D8}" destId="{453AB686-084D-824B-B5C0-D70268AE46C3}" srcOrd="0" destOrd="0" presId="urn:microsoft.com/office/officeart/2009/3/layout/RandomtoResultProcess"/>
    <dgm:cxn modelId="{D8A5D2FA-DD73-3D4F-8F89-82EA6F6C1261}" type="presParOf" srcId="{FFE36DBC-086B-4D43-ABDF-3004C2ED18D8}" destId="{F3EF8406-78B4-2E45-B8B1-8909666A3A4A}" srcOrd="1" destOrd="0" presId="urn:microsoft.com/office/officeart/2009/3/layout/RandomtoResultProcess"/>
    <dgm:cxn modelId="{16E7B22C-7CE7-2046-AE99-F735545A66DA}" type="presParOf" srcId="{FFE36DBC-086B-4D43-ABDF-3004C2ED18D8}" destId="{FBCA5B21-3CB3-AD44-8669-53687F4C6B76}" srcOrd="2" destOrd="0" presId="urn:microsoft.com/office/officeart/2009/3/layout/RandomtoResultProcess"/>
    <dgm:cxn modelId="{F7FE75D6-D681-0548-972F-BAA4F787E8B3}" type="presParOf" srcId="{FFE36DBC-086B-4D43-ABDF-3004C2ED18D8}" destId="{7F6CD6DB-8769-D248-9203-E5954BC85E91}" srcOrd="3" destOrd="0" presId="urn:microsoft.com/office/officeart/2009/3/layout/RandomtoResultProcess"/>
    <dgm:cxn modelId="{C55B6E89-C978-804B-86B6-742BBB1AC057}" type="presParOf" srcId="{FFE36DBC-086B-4D43-ABDF-3004C2ED18D8}" destId="{E225C98F-9F15-204C-A4D8-D1164CC85211}" srcOrd="4" destOrd="0" presId="urn:microsoft.com/office/officeart/2009/3/layout/RandomtoResultProcess"/>
    <dgm:cxn modelId="{C3FF9627-1B81-E24A-9FAA-9F4CBA7D82F3}" type="presParOf" srcId="{FFE36DBC-086B-4D43-ABDF-3004C2ED18D8}" destId="{5E2FEDAC-7439-8846-996E-EB0B8C9DF5C0}" srcOrd="5" destOrd="0" presId="urn:microsoft.com/office/officeart/2009/3/layout/RandomtoResultProcess"/>
    <dgm:cxn modelId="{0BEF69C9-C826-0944-9A33-A815E44C8870}" type="presParOf" srcId="{FFE36DBC-086B-4D43-ABDF-3004C2ED18D8}" destId="{69264D22-32B7-3D41-AF97-C87E1F341E8A}" srcOrd="6" destOrd="0" presId="urn:microsoft.com/office/officeart/2009/3/layout/RandomtoResultProcess"/>
    <dgm:cxn modelId="{9A196F35-4762-534B-93C1-2FD6D191A7D7}" type="presParOf" srcId="{FFE36DBC-086B-4D43-ABDF-3004C2ED18D8}" destId="{A6AA6D22-A6C8-CE49-A4C3-B0A8CE9BF406}" srcOrd="7" destOrd="0" presId="urn:microsoft.com/office/officeart/2009/3/layout/RandomtoResultProcess"/>
    <dgm:cxn modelId="{70B9B80A-94FB-B040-B40C-6361E3B48581}" type="presParOf" srcId="{FFE36DBC-086B-4D43-ABDF-3004C2ED18D8}" destId="{569DAB6D-8665-8949-A52B-87E736C69E3D}" srcOrd="8" destOrd="0" presId="urn:microsoft.com/office/officeart/2009/3/layout/RandomtoResultProcess"/>
    <dgm:cxn modelId="{6CC7AED2-4FDB-BD43-8403-6CC0AC6722A4}" type="presParOf" srcId="{FFE36DBC-086B-4D43-ABDF-3004C2ED18D8}" destId="{C496F330-C92E-334A-8BD2-F603CE165870}" srcOrd="9" destOrd="0" presId="urn:microsoft.com/office/officeart/2009/3/layout/RandomtoResultProcess"/>
    <dgm:cxn modelId="{DE3191DD-BD88-7641-812E-DFC7F75B2D05}" type="presParOf" srcId="{FFE36DBC-086B-4D43-ABDF-3004C2ED18D8}" destId="{F494335E-5AC5-6345-BE05-0CEF28155A85}" srcOrd="10" destOrd="0" presId="urn:microsoft.com/office/officeart/2009/3/layout/RandomtoResultProcess"/>
    <dgm:cxn modelId="{E90FF903-75B3-DC4D-A6B3-9FFDF3620299}" type="presParOf" srcId="{FFE36DBC-086B-4D43-ABDF-3004C2ED18D8}" destId="{2C654E40-1FC9-B04D-9514-2B7C5BC80BEC}" srcOrd="11" destOrd="0" presId="urn:microsoft.com/office/officeart/2009/3/layout/RandomtoResultProcess"/>
    <dgm:cxn modelId="{6C814627-8283-6E4C-807D-3D3017867FC2}" type="presParOf" srcId="{FFE36DBC-086B-4D43-ABDF-3004C2ED18D8}" destId="{76DF8970-E715-D544-98E0-60CDEB0A0FAA}" srcOrd="12" destOrd="0" presId="urn:microsoft.com/office/officeart/2009/3/layout/RandomtoResultProcess"/>
    <dgm:cxn modelId="{8C0AF1C2-0B88-B34D-A8D4-23FC218B6252}" type="presParOf" srcId="{FFE36DBC-086B-4D43-ABDF-3004C2ED18D8}" destId="{C5C48918-831A-F543-87ED-2CA83545D3E4}" srcOrd="13" destOrd="0" presId="urn:microsoft.com/office/officeart/2009/3/layout/RandomtoResultProcess"/>
    <dgm:cxn modelId="{75B30F64-C786-6647-B92D-37EFA020D0D6}" type="presParOf" srcId="{FFE36DBC-086B-4D43-ABDF-3004C2ED18D8}" destId="{F7A6EA7B-36EF-DE4D-87B3-E51FCD7D3568}" srcOrd="14" destOrd="0" presId="urn:microsoft.com/office/officeart/2009/3/layout/RandomtoResultProcess"/>
    <dgm:cxn modelId="{2144030A-3223-194E-A7B7-E0DF0F569F30}" type="presParOf" srcId="{FFE36DBC-086B-4D43-ABDF-3004C2ED18D8}" destId="{C6A54330-9D92-2946-A35E-6535B74A578C}" srcOrd="15" destOrd="0" presId="urn:microsoft.com/office/officeart/2009/3/layout/RandomtoResultProcess"/>
    <dgm:cxn modelId="{93F716C4-3D81-E746-B9A7-AE4936B47E2F}" type="presParOf" srcId="{FFE36DBC-086B-4D43-ABDF-3004C2ED18D8}" destId="{CD711EC8-5D29-384D-896B-88AA5B6F076E}" srcOrd="16" destOrd="0" presId="urn:microsoft.com/office/officeart/2009/3/layout/RandomtoResultProcess"/>
    <dgm:cxn modelId="{38ADC73C-ADD2-6740-AC5D-C763883CDED7}" type="presParOf" srcId="{FFE36DBC-086B-4D43-ABDF-3004C2ED18D8}" destId="{50C7B84F-4B57-E442-A665-BAA9155EE010}" srcOrd="17" destOrd="0" presId="urn:microsoft.com/office/officeart/2009/3/layout/RandomtoResultProcess"/>
    <dgm:cxn modelId="{B5F5DB12-FB5D-CE4A-B1CE-A0226EF224FC}" type="presParOf" srcId="{FFE36DBC-086B-4D43-ABDF-3004C2ED18D8}" destId="{872062A9-ADD9-B64D-8301-CCCD50772228}" srcOrd="18" destOrd="0" presId="urn:microsoft.com/office/officeart/2009/3/layout/RandomtoResultProcess"/>
    <dgm:cxn modelId="{97757475-3605-D947-826B-EFAF7F30AA91}" type="presParOf" srcId="{FFE36DBC-086B-4D43-ABDF-3004C2ED18D8}" destId="{7D995A1C-0AA6-864F-80C5-264C97AC781F}" srcOrd="19" destOrd="0" presId="urn:microsoft.com/office/officeart/2009/3/layout/RandomtoResultProcess"/>
    <dgm:cxn modelId="{A1535C3F-5198-904C-A7FB-DAE4D1D9BC7B}" type="presParOf" srcId="{0A254CEA-7EFE-874D-B208-FB63CF7DD4C6}" destId="{3CC03B30-9725-8544-8A5A-D54BC6515355}" srcOrd="1" destOrd="0" presId="urn:microsoft.com/office/officeart/2009/3/layout/RandomtoResultProcess"/>
    <dgm:cxn modelId="{CFF73DDD-46DB-E44B-9FF0-CA36934FFE93}" type="presParOf" srcId="{3CC03B30-9725-8544-8A5A-D54BC6515355}" destId="{B45691E5-09FD-3A46-8874-879DBB658D75}" srcOrd="0" destOrd="0" presId="urn:microsoft.com/office/officeart/2009/3/layout/RandomtoResultProcess"/>
    <dgm:cxn modelId="{F5C85491-94EA-4A4E-B080-A89BD16EE01B}" type="presParOf" srcId="{3CC03B30-9725-8544-8A5A-D54BC6515355}" destId="{BD379CF2-0CB3-D443-8169-5CF1E1F6F775}" srcOrd="1" destOrd="0" presId="urn:microsoft.com/office/officeart/2009/3/layout/RandomtoResultProcess"/>
    <dgm:cxn modelId="{7910959D-C6D2-4D4E-84F6-1D5E08D3AB44}" type="presParOf" srcId="{0A254CEA-7EFE-874D-B208-FB63CF7DD4C6}" destId="{E30CA93D-0245-4A42-AFFE-C8210A876C38}" srcOrd="2" destOrd="0" presId="urn:microsoft.com/office/officeart/2009/3/layout/RandomtoResultProcess"/>
    <dgm:cxn modelId="{97FC87EB-A9AE-C146-B0D5-353EC75EBA76}" type="presParOf" srcId="{0A254CEA-7EFE-874D-B208-FB63CF7DD4C6}" destId="{3CEF2D54-8B37-2844-AC23-DB3B79363808}" srcOrd="3" destOrd="0" presId="urn:microsoft.com/office/officeart/2009/3/layout/RandomtoResultProcess"/>
    <dgm:cxn modelId="{149F1C4A-87DB-A149-8EA4-A5CF3AC4D4EB}" type="presParOf" srcId="{3CEF2D54-8B37-2844-AC23-DB3B79363808}" destId="{26593899-A396-E84C-BB6A-C77DBF1202E4}" srcOrd="0" destOrd="0" presId="urn:microsoft.com/office/officeart/2009/3/layout/RandomtoResultProcess"/>
    <dgm:cxn modelId="{200DAEB0-BAE3-3A4E-81B0-149931F7A755}" type="presParOf" srcId="{3CEF2D54-8B37-2844-AC23-DB3B79363808}" destId="{06F2916C-0B6D-C94F-951F-1B98A65B7900}" srcOrd="1" destOrd="0" presId="urn:microsoft.com/office/officeart/2009/3/layout/RandomtoResultProcess"/>
    <dgm:cxn modelId="{A3E8E5B2-2B1D-1F43-BD5C-6F34198658A1}" type="presParOf" srcId="{0A254CEA-7EFE-874D-B208-FB63CF7DD4C6}" destId="{1303CF3A-385B-9B4C-91BC-BF60B3D6894C}" srcOrd="4" destOrd="0" presId="urn:microsoft.com/office/officeart/2009/3/layout/RandomtoResultProcess"/>
    <dgm:cxn modelId="{DFCAB3A4-21C8-5E4A-9D75-D82CD358C7CC}" type="presParOf" srcId="{1303CF3A-385B-9B4C-91BC-BF60B3D6894C}" destId="{243D1D71-BAA4-014E-9452-34968AD6FAEB}" srcOrd="0" destOrd="0" presId="urn:microsoft.com/office/officeart/2009/3/layout/RandomtoResultProcess"/>
    <dgm:cxn modelId="{3B6D86DE-DBDB-A141-A0FF-20BCF4BD9620}" type="presParOf" srcId="{1303CF3A-385B-9B4C-91BC-BF60B3D6894C}" destId="{0F9781C8-4A5E-CB4E-99EC-FDBD09E7D831}" srcOrd="1" destOrd="0" presId="urn:microsoft.com/office/officeart/2009/3/layout/RandomtoResultProcess"/>
    <dgm:cxn modelId="{AD81ECF3-838B-5A43-9EB9-8B7ED8BE2B20}" type="presParOf" srcId="{1303CF3A-385B-9B4C-91BC-BF60B3D6894C}" destId="{A8E677BE-1516-F245-9C77-595EA9E502BC}" srcOrd="2" destOrd="0" presId="urn:microsoft.com/office/officeart/2009/3/layout/RandomtoResultProcess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76F534-AE44-B549-B0CE-5136E0CAA95C}" type="doc">
      <dgm:prSet loTypeId="urn:microsoft.com/office/officeart/2005/8/layout/matrix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8494C1F-8DFD-6042-8790-036DE9F26C54}">
      <dgm:prSet phldrT="[Text]"/>
      <dgm:spPr>
        <a:solidFill>
          <a:schemeClr val="accent1"/>
        </a:solidFill>
        <a:ln>
          <a:noFill/>
        </a:ln>
      </dgm:spPr>
      <dgm:t>
        <a:bodyPr/>
        <a:lstStyle/>
        <a:p>
          <a:r>
            <a:rPr lang="de-DE" dirty="0">
              <a:solidFill>
                <a:schemeClr val="bg1"/>
              </a:solidFill>
            </a:rPr>
            <a:t>Förderung von </a:t>
          </a:r>
          <a:br>
            <a:rPr lang="de-DE" dirty="0">
              <a:solidFill>
                <a:schemeClr val="bg1"/>
              </a:solidFill>
            </a:rPr>
          </a:br>
          <a:r>
            <a:rPr lang="de-DE" dirty="0">
              <a:solidFill>
                <a:schemeClr val="bg1"/>
              </a:solidFill>
            </a:rPr>
            <a:t>Bewegung &amp; Kognition</a:t>
          </a:r>
        </a:p>
      </dgm:t>
    </dgm:pt>
    <dgm:pt modelId="{50538106-7028-084B-AAE3-0AB827187E04}" type="parTrans" cxnId="{63461240-CF9A-2E4F-99A3-EE5822E3B485}">
      <dgm:prSet/>
      <dgm:spPr/>
      <dgm:t>
        <a:bodyPr/>
        <a:lstStyle/>
        <a:p>
          <a:endParaRPr lang="de-DE"/>
        </a:p>
      </dgm:t>
    </dgm:pt>
    <dgm:pt modelId="{4D886C1A-607B-374C-B5C5-ECB1B8BACF4E}" type="sibTrans" cxnId="{63461240-CF9A-2E4F-99A3-EE5822E3B485}">
      <dgm:prSet/>
      <dgm:spPr/>
      <dgm:t>
        <a:bodyPr/>
        <a:lstStyle/>
        <a:p>
          <a:endParaRPr lang="de-DE"/>
        </a:p>
      </dgm:t>
    </dgm:pt>
    <dgm:pt modelId="{8569029F-F484-F945-B485-81339D891744}">
      <dgm:prSet phldrT="[Text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 tIns="288000"/>
        <a:lstStyle/>
        <a:p>
          <a:r>
            <a:rPr lang="de-DE" sz="3500" b="0" dirty="0">
              <a:solidFill>
                <a:schemeClr val="accent1"/>
              </a:solidFill>
              <a:latin typeface="+mn-lt"/>
            </a:rPr>
            <a:t>Rituale</a:t>
          </a:r>
        </a:p>
      </dgm:t>
    </dgm:pt>
    <dgm:pt modelId="{6A17E734-107C-B64B-B01C-712A2DF7C52F}" type="parTrans" cxnId="{0A909F02-7244-F944-A5B6-3F2C567CF55E}">
      <dgm:prSet/>
      <dgm:spPr/>
      <dgm:t>
        <a:bodyPr/>
        <a:lstStyle/>
        <a:p>
          <a:endParaRPr lang="de-DE"/>
        </a:p>
      </dgm:t>
    </dgm:pt>
    <dgm:pt modelId="{6DD6CCBB-AFC9-0944-819B-36F75ABC6C9A}" type="sibTrans" cxnId="{0A909F02-7244-F944-A5B6-3F2C567CF55E}">
      <dgm:prSet/>
      <dgm:spPr/>
      <dgm:t>
        <a:bodyPr/>
        <a:lstStyle/>
        <a:p>
          <a:endParaRPr lang="de-DE"/>
        </a:p>
      </dgm:t>
    </dgm:pt>
    <dgm:pt modelId="{8C00CD5E-53A0-304A-BDEB-ADE2FD2F5C05}">
      <dgm:prSet phldrT="[Text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 tIns="288000"/>
        <a:lstStyle/>
        <a:p>
          <a:r>
            <a:rPr lang="de-DE" sz="3500" b="0" dirty="0">
              <a:solidFill>
                <a:schemeClr val="accent1"/>
              </a:solidFill>
              <a:latin typeface="+mn-lt"/>
            </a:rPr>
            <a:t>Kognitive Aktivität</a:t>
          </a:r>
        </a:p>
      </dgm:t>
    </dgm:pt>
    <dgm:pt modelId="{403FB9F9-18EC-F24C-93E4-6681F348A9D5}" type="parTrans" cxnId="{E3762601-9327-114C-B685-DC27C56CA96C}">
      <dgm:prSet/>
      <dgm:spPr/>
      <dgm:t>
        <a:bodyPr/>
        <a:lstStyle/>
        <a:p>
          <a:endParaRPr lang="de-DE"/>
        </a:p>
      </dgm:t>
    </dgm:pt>
    <dgm:pt modelId="{A8C42B70-C8DA-814C-80FA-40AD0940A47F}" type="sibTrans" cxnId="{E3762601-9327-114C-B685-DC27C56CA96C}">
      <dgm:prSet/>
      <dgm:spPr/>
      <dgm:t>
        <a:bodyPr/>
        <a:lstStyle/>
        <a:p>
          <a:endParaRPr lang="de-DE"/>
        </a:p>
      </dgm:t>
    </dgm:pt>
    <dgm:pt modelId="{EAF80B3D-9989-074B-8BC9-5DCEF0D425BA}">
      <dgm:prSet phldrT="[Text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 bIns="251999"/>
        <a:lstStyle/>
        <a:p>
          <a:r>
            <a:rPr lang="de-DE" sz="3500" b="0" dirty="0">
              <a:solidFill>
                <a:schemeClr val="accent1"/>
              </a:solidFill>
              <a:latin typeface="+mn-lt"/>
            </a:rPr>
            <a:t>Körperliche Aktivität</a:t>
          </a:r>
        </a:p>
      </dgm:t>
    </dgm:pt>
    <dgm:pt modelId="{65DC0F26-B510-D744-B210-CFC7C850D5CC}" type="parTrans" cxnId="{0E7344FE-E6C0-2C4C-A531-EF966DA6C73C}">
      <dgm:prSet/>
      <dgm:spPr/>
      <dgm:t>
        <a:bodyPr/>
        <a:lstStyle/>
        <a:p>
          <a:endParaRPr lang="de-DE"/>
        </a:p>
      </dgm:t>
    </dgm:pt>
    <dgm:pt modelId="{7EB7EB83-457C-E040-8325-DA012741C49C}" type="sibTrans" cxnId="{0E7344FE-E6C0-2C4C-A531-EF966DA6C73C}">
      <dgm:prSet/>
      <dgm:spPr/>
      <dgm:t>
        <a:bodyPr/>
        <a:lstStyle/>
        <a:p>
          <a:endParaRPr lang="de-DE"/>
        </a:p>
      </dgm:t>
    </dgm:pt>
    <dgm:pt modelId="{457646F6-1EB5-E54D-9CDF-457304A6A3E5}">
      <dgm:prSet phldrT="[Text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 bIns="251999"/>
        <a:lstStyle/>
        <a:p>
          <a:r>
            <a:rPr lang="de-DE" sz="3500" b="0" dirty="0">
              <a:solidFill>
                <a:schemeClr val="accent1"/>
              </a:solidFill>
              <a:latin typeface="+mn-lt"/>
            </a:rPr>
            <a:t>Freier Wunschteil</a:t>
          </a:r>
        </a:p>
      </dgm:t>
    </dgm:pt>
    <dgm:pt modelId="{0DFFCF76-5B02-2141-9A11-725F1F0CEA86}" type="parTrans" cxnId="{005464FF-4BB4-1147-8A06-1D0322E8F40C}">
      <dgm:prSet/>
      <dgm:spPr/>
      <dgm:t>
        <a:bodyPr/>
        <a:lstStyle/>
        <a:p>
          <a:endParaRPr lang="de-DE"/>
        </a:p>
      </dgm:t>
    </dgm:pt>
    <dgm:pt modelId="{4EA0B772-98D7-CC4A-BAB5-ED2F0B8EF4E4}" type="sibTrans" cxnId="{005464FF-4BB4-1147-8A06-1D0322E8F40C}">
      <dgm:prSet/>
      <dgm:spPr/>
      <dgm:t>
        <a:bodyPr/>
        <a:lstStyle/>
        <a:p>
          <a:endParaRPr lang="de-DE"/>
        </a:p>
      </dgm:t>
    </dgm:pt>
    <dgm:pt modelId="{C809DBC7-CAE7-8341-A427-52CE02595031}" type="pres">
      <dgm:prSet presAssocID="{AE76F534-AE44-B549-B0CE-5136E0CAA95C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B4BE94D-FAB1-7143-A7FD-8B290A55E7D4}" type="pres">
      <dgm:prSet presAssocID="{AE76F534-AE44-B549-B0CE-5136E0CAA95C}" presName="matrix" presStyleCnt="0"/>
      <dgm:spPr/>
    </dgm:pt>
    <dgm:pt modelId="{659013C3-820B-CA4D-B7B1-1AB0BBBAFD3F}" type="pres">
      <dgm:prSet presAssocID="{AE76F534-AE44-B549-B0CE-5136E0CAA95C}" presName="tile1" presStyleLbl="node1" presStyleIdx="0" presStyleCnt="4"/>
      <dgm:spPr/>
    </dgm:pt>
    <dgm:pt modelId="{2AFB37D6-4280-9344-B6F5-FBC7F12AE04F}" type="pres">
      <dgm:prSet presAssocID="{AE76F534-AE44-B549-B0CE-5136E0CAA95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3AA04E0C-C665-6F49-880D-CC56424AE172}" type="pres">
      <dgm:prSet presAssocID="{AE76F534-AE44-B549-B0CE-5136E0CAA95C}" presName="tile2" presStyleLbl="node1" presStyleIdx="1" presStyleCnt="4"/>
      <dgm:spPr/>
    </dgm:pt>
    <dgm:pt modelId="{6FA68A84-50A9-114D-9B90-44CBC2666F6D}" type="pres">
      <dgm:prSet presAssocID="{AE76F534-AE44-B549-B0CE-5136E0CAA95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AF2FDA71-F147-FF4C-97BA-BD45CE91FE67}" type="pres">
      <dgm:prSet presAssocID="{AE76F534-AE44-B549-B0CE-5136E0CAA95C}" presName="tile3" presStyleLbl="node1" presStyleIdx="2" presStyleCnt="4"/>
      <dgm:spPr/>
    </dgm:pt>
    <dgm:pt modelId="{A59F16CC-670A-1B43-BECE-AA300F20172C}" type="pres">
      <dgm:prSet presAssocID="{AE76F534-AE44-B549-B0CE-5136E0CAA95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F3528AE8-CFBA-2545-A0A6-D3031E539940}" type="pres">
      <dgm:prSet presAssocID="{AE76F534-AE44-B549-B0CE-5136E0CAA95C}" presName="tile4" presStyleLbl="node1" presStyleIdx="3" presStyleCnt="4"/>
      <dgm:spPr/>
    </dgm:pt>
    <dgm:pt modelId="{9D2C864E-9962-5844-8F9A-21346802BE9C}" type="pres">
      <dgm:prSet presAssocID="{AE76F534-AE44-B549-B0CE-5136E0CAA95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CBB05B35-C8FE-394D-A773-6101C59A349E}" type="pres">
      <dgm:prSet presAssocID="{AE76F534-AE44-B549-B0CE-5136E0CAA95C}" presName="centerTile" presStyleLbl="fgShp" presStyleIdx="0" presStyleCnt="1" custScaleX="113075">
        <dgm:presLayoutVars>
          <dgm:chMax val="0"/>
          <dgm:chPref val="0"/>
        </dgm:presLayoutVars>
      </dgm:prSet>
      <dgm:spPr/>
    </dgm:pt>
  </dgm:ptLst>
  <dgm:cxnLst>
    <dgm:cxn modelId="{D2BF4B00-1530-574D-929D-DD643CAFA4CD}" type="presOf" srcId="{8569029F-F484-F945-B485-81339D891744}" destId="{2AFB37D6-4280-9344-B6F5-FBC7F12AE04F}" srcOrd="1" destOrd="0" presId="urn:microsoft.com/office/officeart/2005/8/layout/matrix1"/>
    <dgm:cxn modelId="{E3762601-9327-114C-B685-DC27C56CA96C}" srcId="{48494C1F-8DFD-6042-8790-036DE9F26C54}" destId="{8C00CD5E-53A0-304A-BDEB-ADE2FD2F5C05}" srcOrd="1" destOrd="0" parTransId="{403FB9F9-18EC-F24C-93E4-6681F348A9D5}" sibTransId="{A8C42B70-C8DA-814C-80FA-40AD0940A47F}"/>
    <dgm:cxn modelId="{0A909F02-7244-F944-A5B6-3F2C567CF55E}" srcId="{48494C1F-8DFD-6042-8790-036DE9F26C54}" destId="{8569029F-F484-F945-B485-81339D891744}" srcOrd="0" destOrd="0" parTransId="{6A17E734-107C-B64B-B01C-712A2DF7C52F}" sibTransId="{6DD6CCBB-AFC9-0944-819B-36F75ABC6C9A}"/>
    <dgm:cxn modelId="{63461240-CF9A-2E4F-99A3-EE5822E3B485}" srcId="{AE76F534-AE44-B549-B0CE-5136E0CAA95C}" destId="{48494C1F-8DFD-6042-8790-036DE9F26C54}" srcOrd="0" destOrd="0" parTransId="{50538106-7028-084B-AAE3-0AB827187E04}" sibTransId="{4D886C1A-607B-374C-B5C5-ECB1B8BACF4E}"/>
    <dgm:cxn modelId="{C525B24B-9BF1-1948-9849-9F3B8252EFFC}" type="presOf" srcId="{EAF80B3D-9989-074B-8BC9-5DCEF0D425BA}" destId="{A59F16CC-670A-1B43-BECE-AA300F20172C}" srcOrd="1" destOrd="0" presId="urn:microsoft.com/office/officeart/2005/8/layout/matrix1"/>
    <dgm:cxn modelId="{8AA6266E-D3D7-1A40-AF21-7A5E27243D87}" type="presOf" srcId="{457646F6-1EB5-E54D-9CDF-457304A6A3E5}" destId="{F3528AE8-CFBA-2545-A0A6-D3031E539940}" srcOrd="0" destOrd="0" presId="urn:microsoft.com/office/officeart/2005/8/layout/matrix1"/>
    <dgm:cxn modelId="{DACF1073-4C6D-9948-8B32-61A0F223775F}" type="presOf" srcId="{EAF80B3D-9989-074B-8BC9-5DCEF0D425BA}" destId="{AF2FDA71-F147-FF4C-97BA-BD45CE91FE67}" srcOrd="0" destOrd="0" presId="urn:microsoft.com/office/officeart/2005/8/layout/matrix1"/>
    <dgm:cxn modelId="{4373ADA1-1AFA-6F47-852D-BA3695CF100E}" type="presOf" srcId="{8C00CD5E-53A0-304A-BDEB-ADE2FD2F5C05}" destId="{6FA68A84-50A9-114D-9B90-44CBC2666F6D}" srcOrd="1" destOrd="0" presId="urn:microsoft.com/office/officeart/2005/8/layout/matrix1"/>
    <dgm:cxn modelId="{95D2A3CB-7DBE-7F4D-897C-8BF6A306AB08}" type="presOf" srcId="{8569029F-F484-F945-B485-81339D891744}" destId="{659013C3-820B-CA4D-B7B1-1AB0BBBAFD3F}" srcOrd="0" destOrd="0" presId="urn:microsoft.com/office/officeart/2005/8/layout/matrix1"/>
    <dgm:cxn modelId="{5EDA6FD3-5148-9A42-B6DD-FD7523456339}" type="presOf" srcId="{48494C1F-8DFD-6042-8790-036DE9F26C54}" destId="{CBB05B35-C8FE-394D-A773-6101C59A349E}" srcOrd="0" destOrd="0" presId="urn:microsoft.com/office/officeart/2005/8/layout/matrix1"/>
    <dgm:cxn modelId="{C045DCF2-3B76-4543-B85C-E0F88E9C3B30}" type="presOf" srcId="{AE76F534-AE44-B549-B0CE-5136E0CAA95C}" destId="{C809DBC7-CAE7-8341-A427-52CE02595031}" srcOrd="0" destOrd="0" presId="urn:microsoft.com/office/officeart/2005/8/layout/matrix1"/>
    <dgm:cxn modelId="{E4B7FDF7-BA15-5441-9FF0-8EEAFE246B93}" type="presOf" srcId="{8C00CD5E-53A0-304A-BDEB-ADE2FD2F5C05}" destId="{3AA04E0C-C665-6F49-880D-CC56424AE172}" srcOrd="0" destOrd="0" presId="urn:microsoft.com/office/officeart/2005/8/layout/matrix1"/>
    <dgm:cxn modelId="{B3CC75FC-C550-664E-A89F-6A46F5D67CD0}" type="presOf" srcId="{457646F6-1EB5-E54D-9CDF-457304A6A3E5}" destId="{9D2C864E-9962-5844-8F9A-21346802BE9C}" srcOrd="1" destOrd="0" presId="urn:microsoft.com/office/officeart/2005/8/layout/matrix1"/>
    <dgm:cxn modelId="{0E7344FE-E6C0-2C4C-A531-EF966DA6C73C}" srcId="{48494C1F-8DFD-6042-8790-036DE9F26C54}" destId="{EAF80B3D-9989-074B-8BC9-5DCEF0D425BA}" srcOrd="2" destOrd="0" parTransId="{65DC0F26-B510-D744-B210-CFC7C850D5CC}" sibTransId="{7EB7EB83-457C-E040-8325-DA012741C49C}"/>
    <dgm:cxn modelId="{005464FF-4BB4-1147-8A06-1D0322E8F40C}" srcId="{48494C1F-8DFD-6042-8790-036DE9F26C54}" destId="{457646F6-1EB5-E54D-9CDF-457304A6A3E5}" srcOrd="3" destOrd="0" parTransId="{0DFFCF76-5B02-2141-9A11-725F1F0CEA86}" sibTransId="{4EA0B772-98D7-CC4A-BAB5-ED2F0B8EF4E4}"/>
    <dgm:cxn modelId="{C8233053-8639-634E-AF7C-17FAFF787031}" type="presParOf" srcId="{C809DBC7-CAE7-8341-A427-52CE02595031}" destId="{BB4BE94D-FAB1-7143-A7FD-8B290A55E7D4}" srcOrd="0" destOrd="0" presId="urn:microsoft.com/office/officeart/2005/8/layout/matrix1"/>
    <dgm:cxn modelId="{93169E3A-AE0B-9246-9173-AA1C5260B89A}" type="presParOf" srcId="{BB4BE94D-FAB1-7143-A7FD-8B290A55E7D4}" destId="{659013C3-820B-CA4D-B7B1-1AB0BBBAFD3F}" srcOrd="0" destOrd="0" presId="urn:microsoft.com/office/officeart/2005/8/layout/matrix1"/>
    <dgm:cxn modelId="{4A2A889E-C218-0741-80EF-0EEF1AB11CD4}" type="presParOf" srcId="{BB4BE94D-FAB1-7143-A7FD-8B290A55E7D4}" destId="{2AFB37D6-4280-9344-B6F5-FBC7F12AE04F}" srcOrd="1" destOrd="0" presId="urn:microsoft.com/office/officeart/2005/8/layout/matrix1"/>
    <dgm:cxn modelId="{9E35AD7C-C167-FE48-98A5-E0054040CBF5}" type="presParOf" srcId="{BB4BE94D-FAB1-7143-A7FD-8B290A55E7D4}" destId="{3AA04E0C-C665-6F49-880D-CC56424AE172}" srcOrd="2" destOrd="0" presId="urn:microsoft.com/office/officeart/2005/8/layout/matrix1"/>
    <dgm:cxn modelId="{866E2D61-8652-474C-963F-AE52BE1DF59D}" type="presParOf" srcId="{BB4BE94D-FAB1-7143-A7FD-8B290A55E7D4}" destId="{6FA68A84-50A9-114D-9B90-44CBC2666F6D}" srcOrd="3" destOrd="0" presId="urn:microsoft.com/office/officeart/2005/8/layout/matrix1"/>
    <dgm:cxn modelId="{F14DC6E2-08A8-114E-9393-BE88B57DF440}" type="presParOf" srcId="{BB4BE94D-FAB1-7143-A7FD-8B290A55E7D4}" destId="{AF2FDA71-F147-FF4C-97BA-BD45CE91FE67}" srcOrd="4" destOrd="0" presId="urn:microsoft.com/office/officeart/2005/8/layout/matrix1"/>
    <dgm:cxn modelId="{8A8A960D-6C83-6A41-B17E-4FA108E70175}" type="presParOf" srcId="{BB4BE94D-FAB1-7143-A7FD-8B290A55E7D4}" destId="{A59F16CC-670A-1B43-BECE-AA300F20172C}" srcOrd="5" destOrd="0" presId="urn:microsoft.com/office/officeart/2005/8/layout/matrix1"/>
    <dgm:cxn modelId="{03606250-77C6-BC47-BDD5-2791B71994B1}" type="presParOf" srcId="{BB4BE94D-FAB1-7143-A7FD-8B290A55E7D4}" destId="{F3528AE8-CFBA-2545-A0A6-D3031E539940}" srcOrd="6" destOrd="0" presId="urn:microsoft.com/office/officeart/2005/8/layout/matrix1"/>
    <dgm:cxn modelId="{EBC1BFF8-8799-224A-9225-ABBD5B628C47}" type="presParOf" srcId="{BB4BE94D-FAB1-7143-A7FD-8B290A55E7D4}" destId="{9D2C864E-9962-5844-8F9A-21346802BE9C}" srcOrd="7" destOrd="0" presId="urn:microsoft.com/office/officeart/2005/8/layout/matrix1"/>
    <dgm:cxn modelId="{27F9E2E4-7CA8-C642-B11C-77728FC8736B}" type="presParOf" srcId="{C809DBC7-CAE7-8341-A427-52CE02595031}" destId="{CBB05B35-C8FE-394D-A773-6101C59A349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AB686-084D-824B-B5C0-D70268AE46C3}">
      <dsp:nvSpPr>
        <dsp:cNvPr id="0" name=""/>
        <dsp:cNvSpPr/>
      </dsp:nvSpPr>
      <dsp:spPr>
        <a:xfrm>
          <a:off x="1621638" y="813703"/>
          <a:ext cx="3167858" cy="937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accent1"/>
              </a:solidFill>
            </a:rPr>
            <a:t>Individuelle Gestaltung der Vormittagszeiten</a:t>
          </a:r>
        </a:p>
      </dsp:txBody>
      <dsp:txXfrm>
        <a:off x="1621638" y="813703"/>
        <a:ext cx="3167858" cy="937376"/>
      </dsp:txXfrm>
    </dsp:sp>
    <dsp:sp modelId="{F3EF8406-78B4-2E45-B8B1-8909666A3A4A}">
      <dsp:nvSpPr>
        <dsp:cNvPr id="0" name=""/>
        <dsp:cNvSpPr/>
      </dsp:nvSpPr>
      <dsp:spPr>
        <a:xfrm>
          <a:off x="2128128" y="2223277"/>
          <a:ext cx="2114866" cy="1305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>
              <a:solidFill>
                <a:schemeClr val="tx1"/>
              </a:solidFill>
              <a:latin typeface="+mn-lt"/>
            </a:rPr>
            <a:t>Wohnbereichsspezifisch</a:t>
          </a:r>
        </a:p>
      </dsp:txBody>
      <dsp:txXfrm>
        <a:off x="2128128" y="2223277"/>
        <a:ext cx="2114866" cy="1305734"/>
      </dsp:txXfrm>
    </dsp:sp>
    <dsp:sp modelId="{FBCA5B21-3CB3-AD44-8669-53687F4C6B76}">
      <dsp:nvSpPr>
        <dsp:cNvPr id="0" name=""/>
        <dsp:cNvSpPr/>
      </dsp:nvSpPr>
      <dsp:spPr>
        <a:xfrm>
          <a:off x="2008278" y="687433"/>
          <a:ext cx="168228" cy="168228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6CD6DB-8769-D248-9203-E5954BC85E91}">
      <dsp:nvSpPr>
        <dsp:cNvPr id="0" name=""/>
        <dsp:cNvSpPr/>
      </dsp:nvSpPr>
      <dsp:spPr>
        <a:xfrm>
          <a:off x="2226707" y="423621"/>
          <a:ext cx="168228" cy="168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25C98F-9F15-204C-A4D8-D1164CC85211}">
      <dsp:nvSpPr>
        <dsp:cNvPr id="0" name=""/>
        <dsp:cNvSpPr/>
      </dsp:nvSpPr>
      <dsp:spPr>
        <a:xfrm>
          <a:off x="2458994" y="521059"/>
          <a:ext cx="264358" cy="264358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2FEDAC-7439-8846-996E-EB0B8C9DF5C0}">
      <dsp:nvSpPr>
        <dsp:cNvPr id="0" name=""/>
        <dsp:cNvSpPr/>
      </dsp:nvSpPr>
      <dsp:spPr>
        <a:xfrm>
          <a:off x="2677738" y="253598"/>
          <a:ext cx="168228" cy="168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264D22-32B7-3D41-AF97-C87E1F341E8A}">
      <dsp:nvSpPr>
        <dsp:cNvPr id="0" name=""/>
        <dsp:cNvSpPr/>
      </dsp:nvSpPr>
      <dsp:spPr>
        <a:xfrm>
          <a:off x="3084579" y="83890"/>
          <a:ext cx="168228" cy="168228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AA6D22-A6C8-CE49-A4C3-B0A8CE9BF406}">
      <dsp:nvSpPr>
        <dsp:cNvPr id="0" name=""/>
        <dsp:cNvSpPr/>
      </dsp:nvSpPr>
      <dsp:spPr>
        <a:xfrm>
          <a:off x="3377521" y="273920"/>
          <a:ext cx="168228" cy="168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9DAB6D-8665-8949-A52B-87E736C69E3D}">
      <dsp:nvSpPr>
        <dsp:cNvPr id="0" name=""/>
        <dsp:cNvSpPr/>
      </dsp:nvSpPr>
      <dsp:spPr>
        <a:xfrm>
          <a:off x="3537540" y="458791"/>
          <a:ext cx="264358" cy="264358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96F330-C92E-334A-8BD2-F603CE165870}">
      <dsp:nvSpPr>
        <dsp:cNvPr id="0" name=""/>
        <dsp:cNvSpPr/>
      </dsp:nvSpPr>
      <dsp:spPr>
        <a:xfrm>
          <a:off x="3925988" y="466195"/>
          <a:ext cx="168228" cy="168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94335E-5AC5-6345-BE05-0CEF28155A85}">
      <dsp:nvSpPr>
        <dsp:cNvPr id="0" name=""/>
        <dsp:cNvSpPr/>
      </dsp:nvSpPr>
      <dsp:spPr>
        <a:xfrm>
          <a:off x="4109245" y="771547"/>
          <a:ext cx="168228" cy="168228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654E40-1FC9-B04D-9514-2B7C5BC80BEC}">
      <dsp:nvSpPr>
        <dsp:cNvPr id="0" name=""/>
        <dsp:cNvSpPr/>
      </dsp:nvSpPr>
      <dsp:spPr>
        <a:xfrm>
          <a:off x="2876154" y="331342"/>
          <a:ext cx="432586" cy="4325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DF8970-E715-D544-98E0-60CDEB0A0FAA}">
      <dsp:nvSpPr>
        <dsp:cNvPr id="0" name=""/>
        <dsp:cNvSpPr/>
      </dsp:nvSpPr>
      <dsp:spPr>
        <a:xfrm>
          <a:off x="1957631" y="1461206"/>
          <a:ext cx="168228" cy="168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C48918-831A-F543-87ED-2CA83545D3E4}">
      <dsp:nvSpPr>
        <dsp:cNvPr id="0" name=""/>
        <dsp:cNvSpPr/>
      </dsp:nvSpPr>
      <dsp:spPr>
        <a:xfrm>
          <a:off x="2174443" y="1576348"/>
          <a:ext cx="264358" cy="264358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A6EA7B-36EF-DE4D-87B3-E51FCD7D3568}">
      <dsp:nvSpPr>
        <dsp:cNvPr id="0" name=""/>
        <dsp:cNvSpPr/>
      </dsp:nvSpPr>
      <dsp:spPr>
        <a:xfrm>
          <a:off x="2443831" y="1825452"/>
          <a:ext cx="384521" cy="3845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A54330-9D92-2946-A35E-6535B74A578C}">
      <dsp:nvSpPr>
        <dsp:cNvPr id="0" name=""/>
        <dsp:cNvSpPr/>
      </dsp:nvSpPr>
      <dsp:spPr>
        <a:xfrm>
          <a:off x="2946812" y="2192931"/>
          <a:ext cx="168228" cy="168228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711EC8-5D29-384D-896B-88AA5B6F076E}">
      <dsp:nvSpPr>
        <dsp:cNvPr id="0" name=""/>
        <dsp:cNvSpPr/>
      </dsp:nvSpPr>
      <dsp:spPr>
        <a:xfrm>
          <a:off x="3024241" y="1819644"/>
          <a:ext cx="264358" cy="2643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C7B84F-4B57-E442-A665-BAA9155EE010}">
      <dsp:nvSpPr>
        <dsp:cNvPr id="0" name=""/>
        <dsp:cNvSpPr/>
      </dsp:nvSpPr>
      <dsp:spPr>
        <a:xfrm>
          <a:off x="3335262" y="2090648"/>
          <a:ext cx="168228" cy="168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2062A9-ADD9-B64D-8301-CCCD50772228}">
      <dsp:nvSpPr>
        <dsp:cNvPr id="0" name=""/>
        <dsp:cNvSpPr/>
      </dsp:nvSpPr>
      <dsp:spPr>
        <a:xfrm>
          <a:off x="3572397" y="1713818"/>
          <a:ext cx="384521" cy="384521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995A1C-0AA6-864F-80C5-264C97AC781F}">
      <dsp:nvSpPr>
        <dsp:cNvPr id="0" name=""/>
        <dsp:cNvSpPr/>
      </dsp:nvSpPr>
      <dsp:spPr>
        <a:xfrm>
          <a:off x="4107316" y="1576349"/>
          <a:ext cx="264358" cy="2643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5691E5-09FD-3A46-8874-879DBB658D75}">
      <dsp:nvSpPr>
        <dsp:cNvPr id="0" name=""/>
        <dsp:cNvSpPr/>
      </dsp:nvSpPr>
      <dsp:spPr>
        <a:xfrm>
          <a:off x="4759874" y="677318"/>
          <a:ext cx="428213" cy="1222117"/>
        </a:xfrm>
        <a:prstGeom prst="chevron">
          <a:avLst>
            <a:gd name="adj" fmla="val 62310"/>
          </a:avLst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593899-A396-E84C-BB6A-C77DBF1202E4}">
      <dsp:nvSpPr>
        <dsp:cNvPr id="0" name=""/>
        <dsp:cNvSpPr/>
      </dsp:nvSpPr>
      <dsp:spPr>
        <a:xfrm>
          <a:off x="5145478" y="677318"/>
          <a:ext cx="428213" cy="1222117"/>
        </a:xfrm>
        <a:prstGeom prst="chevron">
          <a:avLst>
            <a:gd name="adj" fmla="val 62310"/>
          </a:avLst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3D1D71-BAA4-014E-9452-34968AD6FAEB}">
      <dsp:nvSpPr>
        <dsp:cNvPr id="0" name=""/>
        <dsp:cNvSpPr/>
      </dsp:nvSpPr>
      <dsp:spPr>
        <a:xfrm>
          <a:off x="5916814" y="176212"/>
          <a:ext cx="2177753" cy="21777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Strukturierte und standardisierte Vorgehensweise</a:t>
          </a:r>
        </a:p>
      </dsp:txBody>
      <dsp:txXfrm>
        <a:off x="6235739" y="495137"/>
        <a:ext cx="1539903" cy="1539903"/>
      </dsp:txXfrm>
    </dsp:sp>
    <dsp:sp modelId="{0F9781C8-4A5E-CB4E-99EC-FDBD09E7D831}">
      <dsp:nvSpPr>
        <dsp:cNvPr id="0" name=""/>
        <dsp:cNvSpPr/>
      </dsp:nvSpPr>
      <dsp:spPr>
        <a:xfrm>
          <a:off x="5863099" y="2223277"/>
          <a:ext cx="2117407" cy="1305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 err="1">
              <a:solidFill>
                <a:schemeClr val="tx1"/>
              </a:solidFill>
              <a:latin typeface="+mn-lt"/>
            </a:rPr>
            <a:t>Wohnbereichsübergreifend</a:t>
          </a:r>
          <a:endParaRPr lang="de-DE" sz="1200" kern="1200" dirty="0">
            <a:solidFill>
              <a:schemeClr val="tx1"/>
            </a:solidFill>
            <a:latin typeface="+mn-lt"/>
          </a:endParaRPr>
        </a:p>
      </dsp:txBody>
      <dsp:txXfrm>
        <a:off x="5863099" y="2223277"/>
        <a:ext cx="2117407" cy="13057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9013C3-820B-CA4D-B7B1-1AB0BBBAFD3F}">
      <dsp:nvSpPr>
        <dsp:cNvPr id="0" name=""/>
        <dsp:cNvSpPr/>
      </dsp:nvSpPr>
      <dsp:spPr>
        <a:xfrm rot="16200000">
          <a:off x="1453709" y="-1453709"/>
          <a:ext cx="1686637" cy="4594057"/>
        </a:xfrm>
        <a:prstGeom prst="round1Rect">
          <a:avLst/>
        </a:prstGeom>
        <a:solidFill>
          <a:schemeClr val="bg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88000" rIns="248920" bIns="24892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500" b="0" kern="1200" dirty="0">
              <a:solidFill>
                <a:schemeClr val="accent1"/>
              </a:solidFill>
              <a:latin typeface="+mn-lt"/>
            </a:rPr>
            <a:t>Rituale</a:t>
          </a:r>
        </a:p>
      </dsp:txBody>
      <dsp:txXfrm rot="5400000">
        <a:off x="0" y="0"/>
        <a:ext cx="4594057" cy="1264978"/>
      </dsp:txXfrm>
    </dsp:sp>
    <dsp:sp modelId="{3AA04E0C-C665-6F49-880D-CC56424AE172}">
      <dsp:nvSpPr>
        <dsp:cNvPr id="0" name=""/>
        <dsp:cNvSpPr/>
      </dsp:nvSpPr>
      <dsp:spPr>
        <a:xfrm>
          <a:off x="4594057" y="0"/>
          <a:ext cx="4594057" cy="1686637"/>
        </a:xfrm>
        <a:prstGeom prst="round1Rect">
          <a:avLst/>
        </a:prstGeom>
        <a:solidFill>
          <a:schemeClr val="bg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88000" rIns="248920" bIns="24892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500" b="0" kern="1200" dirty="0">
              <a:solidFill>
                <a:schemeClr val="accent1"/>
              </a:solidFill>
              <a:latin typeface="+mn-lt"/>
            </a:rPr>
            <a:t>Kognitive Aktivität</a:t>
          </a:r>
        </a:p>
      </dsp:txBody>
      <dsp:txXfrm>
        <a:off x="4594057" y="0"/>
        <a:ext cx="4594057" cy="1264978"/>
      </dsp:txXfrm>
    </dsp:sp>
    <dsp:sp modelId="{AF2FDA71-F147-FF4C-97BA-BD45CE91FE67}">
      <dsp:nvSpPr>
        <dsp:cNvPr id="0" name=""/>
        <dsp:cNvSpPr/>
      </dsp:nvSpPr>
      <dsp:spPr>
        <a:xfrm rot="10800000">
          <a:off x="0" y="1686637"/>
          <a:ext cx="4594057" cy="1686637"/>
        </a:xfrm>
        <a:prstGeom prst="round1Rect">
          <a:avLst/>
        </a:prstGeom>
        <a:solidFill>
          <a:schemeClr val="bg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51999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500" b="0" kern="1200" dirty="0">
              <a:solidFill>
                <a:schemeClr val="accent1"/>
              </a:solidFill>
              <a:latin typeface="+mn-lt"/>
            </a:rPr>
            <a:t>Körperliche Aktivität</a:t>
          </a:r>
        </a:p>
      </dsp:txBody>
      <dsp:txXfrm rot="10800000">
        <a:off x="0" y="2108296"/>
        <a:ext cx="4594057" cy="1264978"/>
      </dsp:txXfrm>
    </dsp:sp>
    <dsp:sp modelId="{F3528AE8-CFBA-2545-A0A6-D3031E539940}">
      <dsp:nvSpPr>
        <dsp:cNvPr id="0" name=""/>
        <dsp:cNvSpPr/>
      </dsp:nvSpPr>
      <dsp:spPr>
        <a:xfrm rot="5400000">
          <a:off x="6047767" y="232927"/>
          <a:ext cx="1686637" cy="4594057"/>
        </a:xfrm>
        <a:prstGeom prst="round1Rect">
          <a:avLst/>
        </a:prstGeom>
        <a:solidFill>
          <a:schemeClr val="bg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51999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500" b="0" kern="1200" dirty="0">
              <a:solidFill>
                <a:schemeClr val="accent1"/>
              </a:solidFill>
              <a:latin typeface="+mn-lt"/>
            </a:rPr>
            <a:t>Freier Wunschteil</a:t>
          </a:r>
        </a:p>
      </dsp:txBody>
      <dsp:txXfrm rot="-5400000">
        <a:off x="4594058" y="2108296"/>
        <a:ext cx="4594057" cy="1264978"/>
      </dsp:txXfrm>
    </dsp:sp>
    <dsp:sp modelId="{CBB05B35-C8FE-394D-A773-6101C59A349E}">
      <dsp:nvSpPr>
        <dsp:cNvPr id="0" name=""/>
        <dsp:cNvSpPr/>
      </dsp:nvSpPr>
      <dsp:spPr>
        <a:xfrm>
          <a:off x="3035638" y="1264978"/>
          <a:ext cx="3116838" cy="843318"/>
        </a:xfrm>
        <a:prstGeom prst="roundRect">
          <a:avLst/>
        </a:prstGeom>
        <a:solidFill>
          <a:schemeClr val="accen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100" kern="1200" dirty="0">
              <a:solidFill>
                <a:schemeClr val="bg1"/>
              </a:solidFill>
            </a:rPr>
            <a:t>Förderung von </a:t>
          </a:r>
          <a:br>
            <a:rPr lang="de-DE" sz="2100" kern="1200" dirty="0">
              <a:solidFill>
                <a:schemeClr val="bg1"/>
              </a:solidFill>
            </a:rPr>
          </a:br>
          <a:r>
            <a:rPr lang="de-DE" sz="2100" kern="1200" dirty="0">
              <a:solidFill>
                <a:schemeClr val="bg1"/>
              </a:solidFill>
            </a:rPr>
            <a:t>Bewegung &amp; Kognition</a:t>
          </a:r>
        </a:p>
      </dsp:txBody>
      <dsp:txXfrm>
        <a:off x="3076805" y="1306145"/>
        <a:ext cx="3034504" cy="7609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762AA5A-7E1B-F44C-B4D9-9C130CED0F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A3E3975-BF9A-5642-88BF-57F9D85100F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AD115-06BA-4D40-9402-86E4D11E869F}" type="datetimeFigureOut">
              <a:rPr lang="de-DE" smtClean="0"/>
              <a:t>24.11.21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3D70D93-B6BE-3342-8EF6-B282CF656C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B51E26-B9AB-6343-837B-D47EA8121E3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B7987-9EF7-DB44-976F-3DA1803C4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106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2627D-8AC0-4245-9897-ED5E24E12AAF}" type="datetimeFigureOut">
              <a:rPr lang="de-DE" smtClean="0"/>
              <a:t>24.11.21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88F12-96A5-1E46-B2C8-707534D910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3608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98ADBDFB-483D-3449-8B8A-87AF0ECA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47350" y="6592186"/>
            <a:ext cx="1324897" cy="20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1049F053-738C-6A40-8EE9-22E401343BF5}" type="datetime1">
              <a:rPr lang="de-DE" smtClean="0"/>
              <a:t>24.11.21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659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ECF22B4-8D9C-4640-90E7-F79DF15F2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E062-4A97-244C-8459-A970B4DBFE4C}" type="datetime1">
              <a:rPr lang="de-DE" smtClean="0"/>
              <a:t>24.11.21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536F2E3-8C6E-D947-9567-4C033636F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D2F5751-9448-3E45-856D-B810A6D42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1653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A49D9E-EF9A-434D-B197-B03BD2779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A70DE-9890-FE47-B71C-EB0A890905D1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21B3A1-3D2A-3543-A954-0EFE14C15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A34B0-B203-F24A-8052-7986723BD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pic>
        <p:nvPicPr>
          <p:cNvPr id="13" name="Grafik 12" descr="Brotdose Silhouette">
            <a:extLst>
              <a:ext uri="{FF2B5EF4-FFF2-40B4-BE49-F238E27FC236}">
                <a16:creationId xmlns:a16="http://schemas.microsoft.com/office/drawing/2014/main" id="{61BFEE37-09AA-7D4A-BD26-B3E7ED5FD7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04265" y="2904031"/>
            <a:ext cx="2853267" cy="2853267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2CAC065-3623-B942-BFFA-72A2C4230BC1}"/>
              </a:ext>
            </a:extLst>
          </p:cNvPr>
          <p:cNvSpPr txBox="1"/>
          <p:nvPr userDrawn="1"/>
        </p:nvSpPr>
        <p:spPr>
          <a:xfrm>
            <a:off x="3272366" y="1363133"/>
            <a:ext cx="56472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0" dirty="0">
                <a:solidFill>
                  <a:srgbClr val="C84691"/>
                </a:solidFill>
              </a:rPr>
              <a:t>Pause</a:t>
            </a:r>
          </a:p>
        </p:txBody>
      </p:sp>
    </p:spTree>
    <p:extLst>
      <p:ext uri="{BB962C8B-B14F-4D97-AF65-F5344CB8AC3E}">
        <p14:creationId xmlns:p14="http://schemas.microsoft.com/office/powerpoint/2010/main" val="270064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dunkel (mittlere Sonne) Silhouette">
            <a:extLst>
              <a:ext uri="{FF2B5EF4-FFF2-40B4-BE49-F238E27FC236}">
                <a16:creationId xmlns:a16="http://schemas.microsoft.com/office/drawing/2014/main" id="{ED5C4290-5AE5-9943-9239-0626A8272C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667250" y="3429000"/>
            <a:ext cx="2857500" cy="285750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A49D9E-EF9A-434D-B197-B03BD2779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A70DE-9890-FE47-B71C-EB0A890905D1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21B3A1-3D2A-3543-A954-0EFE14C15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A34B0-B203-F24A-8052-7986723BD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2CAC065-3623-B942-BFFA-72A2C4230BC1}"/>
              </a:ext>
            </a:extLst>
          </p:cNvPr>
          <p:cNvSpPr txBox="1"/>
          <p:nvPr userDrawn="1"/>
        </p:nvSpPr>
        <p:spPr>
          <a:xfrm>
            <a:off x="414867" y="1363133"/>
            <a:ext cx="11396133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500" dirty="0">
                <a:solidFill>
                  <a:srgbClr val="C84691"/>
                </a:solidFill>
              </a:rPr>
              <a:t>Danke </a:t>
            </a:r>
            <a:r>
              <a:rPr lang="de-DE" sz="7500" dirty="0" err="1">
                <a:solidFill>
                  <a:srgbClr val="C84691"/>
                </a:solidFill>
              </a:rPr>
              <a:t>für</a:t>
            </a:r>
            <a:r>
              <a:rPr lang="de-DE" sz="7500" dirty="0">
                <a:solidFill>
                  <a:srgbClr val="C84691"/>
                </a:solidFill>
              </a:rPr>
              <a:t> Ihre Aufmerksamkeit</a:t>
            </a:r>
          </a:p>
        </p:txBody>
      </p:sp>
    </p:spTree>
    <p:extLst>
      <p:ext uri="{BB962C8B-B14F-4D97-AF65-F5344CB8AC3E}">
        <p14:creationId xmlns:p14="http://schemas.microsoft.com/office/powerpoint/2010/main" val="4092455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A49D9E-EF9A-434D-B197-B03BD2779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A70DE-9890-FE47-B71C-EB0A890905D1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21B3A1-3D2A-3543-A954-0EFE14C15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A34B0-B203-F24A-8052-7986723BD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2CAC065-3623-B942-BFFA-72A2C4230BC1}"/>
              </a:ext>
            </a:extLst>
          </p:cNvPr>
          <p:cNvSpPr txBox="1"/>
          <p:nvPr userDrawn="1"/>
        </p:nvSpPr>
        <p:spPr>
          <a:xfrm>
            <a:off x="414867" y="1363133"/>
            <a:ext cx="11396133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500" dirty="0">
                <a:solidFill>
                  <a:srgbClr val="C84691"/>
                </a:solidFill>
              </a:rPr>
              <a:t>Viel Erfolg &amp; Freude </a:t>
            </a:r>
            <a:br>
              <a:rPr lang="de-DE" sz="7500" dirty="0">
                <a:solidFill>
                  <a:srgbClr val="C84691"/>
                </a:solidFill>
              </a:rPr>
            </a:br>
            <a:r>
              <a:rPr lang="de-DE" sz="7500" dirty="0">
                <a:solidFill>
                  <a:srgbClr val="C84691"/>
                </a:solidFill>
              </a:rPr>
              <a:t>bei der Umsetzung!</a:t>
            </a:r>
          </a:p>
        </p:txBody>
      </p:sp>
      <p:pic>
        <p:nvPicPr>
          <p:cNvPr id="12" name="Grafik 11" descr="Volltreffer Silhouette">
            <a:extLst>
              <a:ext uri="{FF2B5EF4-FFF2-40B4-BE49-F238E27FC236}">
                <a16:creationId xmlns:a16="http://schemas.microsoft.com/office/drawing/2014/main" id="{ED5C4290-5AE5-9943-9239-0626A8272C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893734" y="3615268"/>
            <a:ext cx="2404532" cy="240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193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2B01598-5E69-FA41-A3DE-E15A9AB53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F0A65-E7A0-EC43-98E3-6E4DAAEB1500}" type="datetime1">
              <a:rPr lang="de-DE" smtClean="0"/>
              <a:t>24.11.21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B2791E-322B-D44F-B895-E55037F1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F6B3495-D96B-544F-8654-1A440CBB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562B988E-CCB2-4841-8F2A-BFD7F5ECAA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308100" y="1515533"/>
            <a:ext cx="9612313" cy="4546600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73504E0-3652-864A-A30B-E4490E5ADA9D}"/>
              </a:ext>
            </a:extLst>
          </p:cNvPr>
          <p:cNvSpPr/>
          <p:nvPr userDrawn="1"/>
        </p:nvSpPr>
        <p:spPr>
          <a:xfrm>
            <a:off x="1308099" y="1007501"/>
            <a:ext cx="9612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chemeClr val="tx2"/>
                </a:solidFill>
                <a:latin typeface="+mn-lt"/>
              </a:rPr>
              <a:t>Quellen</a:t>
            </a:r>
          </a:p>
        </p:txBody>
      </p:sp>
    </p:spTree>
    <p:extLst>
      <p:ext uri="{BB962C8B-B14F-4D97-AF65-F5344CB8AC3E}">
        <p14:creationId xmlns:p14="http://schemas.microsoft.com/office/powerpoint/2010/main" val="3389586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DE677A53-A391-4C41-BC19-D31C104821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833" y="1126836"/>
            <a:ext cx="11218334" cy="4680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lnSpc>
                <a:spcPts val="4740"/>
              </a:lnSpc>
              <a:spcBef>
                <a:spcPts val="0"/>
              </a:spcBef>
              <a:spcAft>
                <a:spcPts val="2400"/>
              </a:spcAft>
              <a:buNone/>
              <a:defRPr sz="4400" b="0">
                <a:solidFill>
                  <a:srgbClr val="BE4B96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42B4BF-56D7-8748-BA2F-E04573522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4A67-D0C1-0645-B2BE-E719B224C16D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9B501A-325F-1449-AFC7-28B668493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CD9BD7-9C51-9049-B16E-811DBCBA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1127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DE677A53-A391-4C41-BC19-D31C104821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lnSpc>
                <a:spcPts val="4740"/>
              </a:lnSpc>
              <a:spcBef>
                <a:spcPts val="0"/>
              </a:spcBef>
              <a:spcAft>
                <a:spcPts val="2400"/>
              </a:spcAft>
              <a:buNone/>
              <a:defRPr sz="4400" b="0">
                <a:solidFill>
                  <a:srgbClr val="BE4B96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42B4BF-56D7-8748-BA2F-E04573522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4A67-D0C1-0645-B2BE-E719B224C16D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9B501A-325F-1449-AFC7-28B668493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CD9BD7-9C51-9049-B16E-811DBCBA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04C2E9E0-99F6-6B41-A2A4-056DDD9AB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53986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2 zwei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42B4BF-56D7-8748-BA2F-E04573522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4A67-D0C1-0645-B2BE-E719B224C16D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9B501A-325F-1449-AFC7-28B668493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CD9BD7-9C51-9049-B16E-811DBCBA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el 6">
            <a:extLst>
              <a:ext uri="{FF2B5EF4-FFF2-40B4-BE49-F238E27FC236}">
                <a16:creationId xmlns:a16="http://schemas.microsoft.com/office/drawing/2014/main" id="{6D824E9C-D7F4-A344-B26D-B548C3125A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6069" y="1125537"/>
            <a:ext cx="11218334" cy="1108507"/>
          </a:xfrm>
        </p:spPr>
        <p:txBody>
          <a:bodyPr/>
          <a:lstStyle/>
          <a:p>
            <a:r>
              <a:rPr lang="de-DE" dirty="0"/>
              <a:t>Mastertitelformat zweizeilig</a:t>
            </a:r>
            <a:br>
              <a:rPr lang="de-DE" dirty="0"/>
            </a:br>
            <a:endParaRPr lang="de-DE" dirty="0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0D69B23C-C6EA-0A49-A0D4-B5EB4F63C0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2428246"/>
            <a:ext cx="11218334" cy="3384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lnSpc>
                <a:spcPts val="4740"/>
              </a:lnSpc>
              <a:spcBef>
                <a:spcPts val="0"/>
              </a:spcBef>
              <a:spcAft>
                <a:spcPts val="2400"/>
              </a:spcAft>
              <a:buNone/>
              <a:defRPr sz="4400" b="0">
                <a:solidFill>
                  <a:srgbClr val="BE4B96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91401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 ein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6CAA9C-4BC8-B14D-965D-E44FF2EC5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8BAA-ED7E-914F-B5FB-655550FF83F7}" type="datetime1">
              <a:rPr lang="de-DE" smtClean="0"/>
              <a:t>24.11.21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3CA5E60A-7A40-5346-A33E-B7640AE0B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D9CE7E56-90F8-ED42-B721-0F0EAE34BC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fld id="{E482587A-DFEB-434F-BFB7-ACB8480F46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itel 6">
            <a:extLst>
              <a:ext uri="{FF2B5EF4-FFF2-40B4-BE49-F238E27FC236}">
                <a16:creationId xmlns:a16="http://schemas.microsoft.com/office/drawing/2014/main" id="{89E9A315-C7AA-1646-AFAC-9D3D6F8CA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83EB0807-99FF-BE45-8BE6-F6327C3F3BA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600">
                <a:solidFill>
                  <a:schemeClr val="accent1"/>
                </a:solidFill>
              </a:defRPr>
            </a:lvl1pPr>
            <a:lvl2pPr marL="721800" indent="-372600">
              <a:lnSpc>
                <a:spcPts val="25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2150"/>
              </a:lnSpc>
              <a:spcBef>
                <a:spcPts val="200"/>
              </a:spcBef>
              <a:spcAft>
                <a:spcPts val="400"/>
              </a:spcAft>
              <a:buSzPct val="90000"/>
              <a:defRPr/>
            </a:lvl3pPr>
            <a:lvl4pPr marL="723600" indent="0">
              <a:lnSpc>
                <a:spcPts val="2150"/>
              </a:lnSpc>
              <a:spcBef>
                <a:spcPts val="200"/>
              </a:spcBef>
              <a:spcAft>
                <a:spcPts val="200"/>
              </a:spcAft>
              <a:buNone/>
              <a:defRPr sz="2000"/>
            </a:lvl4pPr>
            <a:lvl5pPr marL="1260000" indent="-264600">
              <a:lnSpc>
                <a:spcPts val="1950"/>
              </a:lnSpc>
              <a:spcBef>
                <a:spcPts val="200"/>
              </a:spcBef>
              <a:buSzPct val="80000"/>
              <a:buFont typeface="Symbol" pitchFamily="2" charset="2"/>
              <a:buChar char="-"/>
              <a:defRPr/>
            </a:lvl5pPr>
            <a:lvl6pPr marL="576000" indent="-192600">
              <a:spcBef>
                <a:spcPts val="1100"/>
              </a:spcBef>
              <a:buFont typeface="Acumin Pro Condensed Ult Black" panose="020B0506020202020204" pitchFamily="34" charset="77"/>
              <a:buChar char="!"/>
              <a:defRPr sz="2000" b="0" i="0">
                <a:solidFill>
                  <a:srgbClr val="BE4B96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</p:spTree>
    <p:extLst>
      <p:ext uri="{BB962C8B-B14F-4D97-AF65-F5344CB8AC3E}">
        <p14:creationId xmlns:p14="http://schemas.microsoft.com/office/powerpoint/2010/main" val="5090477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 zwei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D56DF8-3D09-E149-9913-F60FE23ECA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8099" y="1125538"/>
            <a:ext cx="9612313" cy="1140979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Mastertitelformat zweizeilig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6CAA9C-4BC8-B14D-965D-E44FF2EC5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8BAA-ED7E-914F-B5FB-655550FF83F7}" type="datetime1">
              <a:rPr lang="de-DE" smtClean="0"/>
              <a:t>24.11.21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3CA5E60A-7A40-5346-A33E-B7640AE0B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D9CE7E56-90F8-ED42-B721-0F0EAE34BC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fld id="{E482587A-DFEB-434F-BFB7-ACB8480F46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Inhaltsplatzhalter 5">
            <a:extLst>
              <a:ext uri="{FF2B5EF4-FFF2-40B4-BE49-F238E27FC236}">
                <a16:creationId xmlns:a16="http://schemas.microsoft.com/office/drawing/2014/main" id="{67E7CA97-7D88-0C47-A6EB-F4540CABBDC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6800" y="2574000"/>
            <a:ext cx="9612313" cy="3528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600">
                <a:solidFill>
                  <a:schemeClr val="accent1"/>
                </a:solidFill>
              </a:defRPr>
            </a:lvl1pPr>
            <a:lvl2pPr marL="721800" indent="-372600">
              <a:lnSpc>
                <a:spcPts val="25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2150"/>
              </a:lnSpc>
              <a:spcBef>
                <a:spcPts val="200"/>
              </a:spcBef>
              <a:spcAft>
                <a:spcPts val="400"/>
              </a:spcAft>
              <a:buSzPct val="90000"/>
              <a:defRPr/>
            </a:lvl3pPr>
            <a:lvl4pPr marL="723600" indent="0">
              <a:lnSpc>
                <a:spcPts val="2150"/>
              </a:lnSpc>
              <a:spcBef>
                <a:spcPts val="200"/>
              </a:spcBef>
              <a:spcAft>
                <a:spcPts val="200"/>
              </a:spcAft>
              <a:buNone/>
              <a:defRPr sz="2000"/>
            </a:lvl4pPr>
            <a:lvl5pPr marL="1260000" indent="-264600">
              <a:lnSpc>
                <a:spcPts val="1950"/>
              </a:lnSpc>
              <a:spcBef>
                <a:spcPts val="200"/>
              </a:spcBef>
              <a:buSzPct val="80000"/>
              <a:buFont typeface="Symbol" pitchFamily="2" charset="2"/>
              <a:buChar char="-"/>
              <a:defRPr/>
            </a:lvl5pPr>
            <a:lvl6pPr marL="576000" indent="-192600">
              <a:spcBef>
                <a:spcPts val="1100"/>
              </a:spcBef>
              <a:buFont typeface="Acumin Pro Condensed Ult Black" panose="020B0506020202020204" pitchFamily="34" charset="77"/>
              <a:buChar char="!"/>
              <a:defRPr sz="2000" b="0" i="0">
                <a:solidFill>
                  <a:srgbClr val="BE4B96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</p:spTree>
    <p:extLst>
      <p:ext uri="{BB962C8B-B14F-4D97-AF65-F5344CB8AC3E}">
        <p14:creationId xmlns:p14="http://schemas.microsoft.com/office/powerpoint/2010/main" val="20839142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7D6C16-B391-764F-B3EB-40106418B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782A9-C35B-1546-AC80-AA3504769BDC}" type="datetime1">
              <a:rPr lang="de-DE" smtClean="0"/>
              <a:t>24.11.21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AA361F-3405-E644-885F-B837DAE84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1EEDBF-B904-0243-9D55-F7596CF8A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17517DA2-4216-1543-9B86-A97B4805E9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08099" y="2088000"/>
            <a:ext cx="9612313" cy="3960000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ts val="2220"/>
              </a:lnSpc>
              <a:spcBef>
                <a:spcPts val="0"/>
              </a:spcBef>
              <a:spcAft>
                <a:spcPts val="1200"/>
              </a:spcAft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itel 6">
            <a:extLst>
              <a:ext uri="{FF2B5EF4-FFF2-40B4-BE49-F238E27FC236}">
                <a16:creationId xmlns:a16="http://schemas.microsoft.com/office/drawing/2014/main" id="{2345D4D3-2F55-F84B-8186-92A458768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40585"/>
            <a:ext cx="9612314" cy="55962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16843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+ 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7D6C16-B391-764F-B3EB-40106418B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DFDE6-8BFE-2A43-AF24-39B5B6C9D6A9}" type="datetime1">
              <a:rPr lang="de-DE" smtClean="0"/>
              <a:t>24.11.21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AA361F-3405-E644-885F-B837DAE84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1EEDBF-B904-0243-9D55-F7596CF8A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itel 6">
            <a:extLst>
              <a:ext uri="{FF2B5EF4-FFF2-40B4-BE49-F238E27FC236}">
                <a16:creationId xmlns:a16="http://schemas.microsoft.com/office/drawing/2014/main" id="{2345D4D3-2F55-F84B-8186-92A458768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186" y="1125538"/>
            <a:ext cx="10455627" cy="574675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8" name="Inhaltsplatzhalter 5">
            <a:extLst>
              <a:ext uri="{FF2B5EF4-FFF2-40B4-BE49-F238E27FC236}">
                <a16:creationId xmlns:a16="http://schemas.microsoft.com/office/drawing/2014/main" id="{27E283D3-02D4-794D-AC32-EC3ECAB6544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68187" y="2088000"/>
            <a:ext cx="5040000" cy="39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600">
                <a:solidFill>
                  <a:schemeClr val="accent1"/>
                </a:solidFill>
              </a:defRPr>
            </a:lvl1pPr>
            <a:lvl2pPr marL="721800" indent="-372600">
              <a:lnSpc>
                <a:spcPts val="25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2150"/>
              </a:lnSpc>
              <a:spcBef>
                <a:spcPts val="200"/>
              </a:spcBef>
              <a:spcAft>
                <a:spcPts val="400"/>
              </a:spcAft>
              <a:buSzPct val="90000"/>
              <a:defRPr/>
            </a:lvl3pPr>
            <a:lvl4pPr marL="723600" indent="0">
              <a:lnSpc>
                <a:spcPts val="2150"/>
              </a:lnSpc>
              <a:spcBef>
                <a:spcPts val="200"/>
              </a:spcBef>
              <a:spcAft>
                <a:spcPts val="200"/>
              </a:spcAft>
              <a:buNone/>
              <a:defRPr sz="2000"/>
            </a:lvl4pPr>
            <a:lvl5pPr marL="1260000" indent="-264600">
              <a:lnSpc>
                <a:spcPts val="1950"/>
              </a:lnSpc>
              <a:spcBef>
                <a:spcPts val="200"/>
              </a:spcBef>
              <a:buSzPct val="80000"/>
              <a:buFont typeface="Symbol" pitchFamily="2" charset="2"/>
              <a:buChar char="-"/>
              <a:defRPr/>
            </a:lvl5pPr>
            <a:lvl6pPr marL="576000" indent="-192600">
              <a:spcBef>
                <a:spcPts val="1100"/>
              </a:spcBef>
              <a:buFont typeface="Acumin Pro Condensed Ult Black" panose="020B0506020202020204" pitchFamily="34" charset="77"/>
              <a:buChar char="!"/>
              <a:defRPr sz="2000" b="0" i="0">
                <a:solidFill>
                  <a:srgbClr val="BE4B96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  <p:sp>
        <p:nvSpPr>
          <p:cNvPr id="10" name="Inhaltsplatzhalter 5">
            <a:extLst>
              <a:ext uri="{FF2B5EF4-FFF2-40B4-BE49-F238E27FC236}">
                <a16:creationId xmlns:a16="http://schemas.microsoft.com/office/drawing/2014/main" id="{D8B2CFB7-50C0-384C-8571-B19E7536088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79431" y="2088000"/>
            <a:ext cx="5040000" cy="39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600">
                <a:solidFill>
                  <a:schemeClr val="accent1"/>
                </a:solidFill>
              </a:defRPr>
            </a:lvl1pPr>
            <a:lvl2pPr marL="721800" indent="-372600">
              <a:lnSpc>
                <a:spcPts val="25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2150"/>
              </a:lnSpc>
              <a:spcBef>
                <a:spcPts val="200"/>
              </a:spcBef>
              <a:spcAft>
                <a:spcPts val="400"/>
              </a:spcAft>
              <a:buSzPct val="90000"/>
              <a:defRPr/>
            </a:lvl3pPr>
            <a:lvl4pPr marL="723600" indent="0">
              <a:lnSpc>
                <a:spcPts val="2150"/>
              </a:lnSpc>
              <a:spcBef>
                <a:spcPts val="200"/>
              </a:spcBef>
              <a:spcAft>
                <a:spcPts val="200"/>
              </a:spcAft>
              <a:buNone/>
              <a:defRPr sz="2000"/>
            </a:lvl4pPr>
            <a:lvl5pPr marL="1260000" indent="-264600">
              <a:lnSpc>
                <a:spcPts val="1950"/>
              </a:lnSpc>
              <a:spcBef>
                <a:spcPts val="200"/>
              </a:spcBef>
              <a:buSzPct val="80000"/>
              <a:buFont typeface="Symbol" pitchFamily="2" charset="2"/>
              <a:buChar char="-"/>
              <a:defRPr/>
            </a:lvl5pPr>
            <a:lvl6pPr marL="576000" indent="-192600">
              <a:spcBef>
                <a:spcPts val="1100"/>
              </a:spcBef>
              <a:buFont typeface="Acumin Pro Condensed Ult Black" panose="020B0506020202020204" pitchFamily="34" charset="77"/>
              <a:buChar char="!"/>
              <a:defRPr sz="2000" b="0" i="0">
                <a:solidFill>
                  <a:srgbClr val="BE4B96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</p:spTree>
    <p:extLst>
      <p:ext uri="{BB962C8B-B14F-4D97-AF65-F5344CB8AC3E}">
        <p14:creationId xmlns:p14="http://schemas.microsoft.com/office/powerpoint/2010/main" val="1821174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412C27-20AC-754F-A0FC-DD52218C7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2B01598-5E69-FA41-A3DE-E15A9AB53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F0A65-E7A0-EC43-98E3-6E4DAAEB1500}" type="datetime1">
              <a:rPr lang="de-DE" smtClean="0"/>
              <a:t>24.11.21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B2791E-322B-D44F-B895-E55037F1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F6B3495-D96B-544F-8654-1A440CBB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4972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CDB5E02C-0613-9143-A6A7-6A79FEC6BBBE}"/>
              </a:ext>
            </a:extLst>
          </p:cNvPr>
          <p:cNvSpPr/>
          <p:nvPr userDrawn="1"/>
        </p:nvSpPr>
        <p:spPr>
          <a:xfrm>
            <a:off x="0" y="855723"/>
            <a:ext cx="12192000" cy="60090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3C053D7C-C9A5-334A-9CE2-152AFD72082D}"/>
              </a:ext>
            </a:extLst>
          </p:cNvPr>
          <p:cNvSpPr/>
          <p:nvPr userDrawn="1"/>
        </p:nvSpPr>
        <p:spPr>
          <a:xfrm>
            <a:off x="0" y="6576718"/>
            <a:ext cx="12192000" cy="302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6E58C29-5A56-0742-BA7D-1020F31C6BF0}"/>
              </a:ext>
            </a:extLst>
          </p:cNvPr>
          <p:cNvSpPr/>
          <p:nvPr userDrawn="1"/>
        </p:nvSpPr>
        <p:spPr>
          <a:xfrm>
            <a:off x="0" y="1468662"/>
            <a:ext cx="12192000" cy="24070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+mj-lt"/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86AFA896-686F-004A-8984-669F369BE0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41520" y="342000"/>
            <a:ext cx="2108960" cy="811138"/>
          </a:xfrm>
          <a:prstGeom prst="rect">
            <a:avLst/>
          </a:prstGeom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F39068C5-3662-3E49-9648-3C72ABEC42E5}"/>
              </a:ext>
            </a:extLst>
          </p:cNvPr>
          <p:cNvSpPr/>
          <p:nvPr userDrawn="1"/>
        </p:nvSpPr>
        <p:spPr>
          <a:xfrm>
            <a:off x="0" y="6576717"/>
            <a:ext cx="12192000" cy="302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0C4AB4-5786-DE4F-AD10-4830E39188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47350" y="6576716"/>
            <a:ext cx="1324897" cy="2249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895B38D2-C74A-3C46-AC15-40909241E0D1}" type="datetime1">
              <a:rPr lang="de-DE" smtClean="0"/>
              <a:t>24.11.21</a:t>
            </a:fld>
            <a:endParaRPr lang="en-US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EFD8A17-DE0B-F049-BDE2-12AF1E8509F1}"/>
              </a:ext>
            </a:extLst>
          </p:cNvPr>
          <p:cNvSpPr/>
          <p:nvPr userDrawn="1"/>
        </p:nvSpPr>
        <p:spPr>
          <a:xfrm>
            <a:off x="0" y="3839313"/>
            <a:ext cx="12192000" cy="810197"/>
          </a:xfrm>
          <a:prstGeom prst="rect">
            <a:avLst/>
          </a:prstGeom>
          <a:solidFill>
            <a:srgbClr val="BE4B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F111D449-6047-2846-8089-740439D1D83E}"/>
              </a:ext>
            </a:extLst>
          </p:cNvPr>
          <p:cNvSpPr/>
          <p:nvPr userDrawn="1"/>
        </p:nvSpPr>
        <p:spPr>
          <a:xfrm>
            <a:off x="2140485" y="2095199"/>
            <a:ext cx="7911029" cy="921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6000" kern="1200" dirty="0" err="1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rPr>
              <a:t>Multiplikatorenschulung</a:t>
            </a:r>
            <a:endParaRPr lang="de-DE" sz="6000" kern="1200" dirty="0">
              <a:solidFill>
                <a:schemeClr val="bg1"/>
              </a:solidFill>
              <a:effectLst/>
              <a:latin typeface="+mj-lt"/>
              <a:ea typeface="+mn-ea"/>
              <a:cs typeface="+mn-cs"/>
            </a:endParaRPr>
          </a:p>
        </p:txBody>
      </p:sp>
      <p:sp>
        <p:nvSpPr>
          <p:cNvPr id="29" name="Untertitel 2">
            <a:extLst>
              <a:ext uri="{FF2B5EF4-FFF2-40B4-BE49-F238E27FC236}">
                <a16:creationId xmlns:a16="http://schemas.microsoft.com/office/drawing/2014/main" id="{4A65F5D7-475B-474E-8E92-B8BE262D099D}"/>
              </a:ext>
            </a:extLst>
          </p:cNvPr>
          <p:cNvSpPr txBox="1">
            <a:spLocks/>
          </p:cNvSpPr>
          <p:nvPr userDrawn="1"/>
        </p:nvSpPr>
        <p:spPr>
          <a:xfrm>
            <a:off x="3400386" y="3839313"/>
            <a:ext cx="7961881" cy="810197"/>
          </a:xfrm>
          <a:prstGeom prst="rect">
            <a:avLst/>
          </a:prstGeom>
        </p:spPr>
        <p:txBody>
          <a:bodyPr vert="horz" lIns="72000" tIns="36000" rIns="72000" bIns="3600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0" kern="120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rPr>
              <a:t>MODUL 4: </a:t>
            </a:r>
            <a:r>
              <a:rPr lang="de-DE" sz="2800" b="1" kern="1200" dirty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MULTIMODALE ALLTAGSFÖRDERUNG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13B9A6FD-2A60-6E40-A888-E24406C953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" t="1012" r="1012" b="1"/>
          <a:stretch/>
        </p:blipFill>
        <p:spPr>
          <a:xfrm>
            <a:off x="1512000" y="3384000"/>
            <a:ext cx="1656000" cy="1656000"/>
          </a:xfrm>
          <a:prstGeom prst="ellipse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56928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5"/>
        </a:buBlip>
        <a:defRPr sz="2800" kern="1200">
          <a:solidFill>
            <a:schemeClr val="tx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8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>
            <a:extLst>
              <a:ext uri="{FF2B5EF4-FFF2-40B4-BE49-F238E27FC236}">
                <a16:creationId xmlns:a16="http://schemas.microsoft.com/office/drawing/2014/main" id="{222F713E-D75F-2C44-8615-EF36991D10A7}"/>
              </a:ext>
            </a:extLst>
          </p:cNvPr>
          <p:cNvSpPr/>
          <p:nvPr userDrawn="1"/>
        </p:nvSpPr>
        <p:spPr>
          <a:xfrm>
            <a:off x="0" y="6576717"/>
            <a:ext cx="12192000" cy="2812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6F79FF57-5204-1041-BF47-752089035974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381000" y="6264000"/>
            <a:ext cx="1276074" cy="490798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7F537A0-990E-4540-A0E0-DAB14DA98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9"/>
            <a:ext cx="9612313" cy="57467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3C331A-9AA0-1441-ADB9-01CD260842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8074" y="6561699"/>
            <a:ext cx="2743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2C2247F-89A7-6442-8850-9E2A8B3DD21B}" type="datetime1">
              <a:rPr lang="de-DE" smtClean="0"/>
              <a:t>24.11.21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DA9BD2-D024-4647-885B-21B641BA38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C2234B-DD0D-A54E-A09A-38591B2C01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fld id="{E482587A-DFEB-434F-BFB7-ACB8480F46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35AAFA4-40B9-2D41-B506-6A243DE9E52A}"/>
              </a:ext>
            </a:extLst>
          </p:cNvPr>
          <p:cNvSpPr/>
          <p:nvPr userDrawn="1"/>
        </p:nvSpPr>
        <p:spPr>
          <a:xfrm>
            <a:off x="0" y="0"/>
            <a:ext cx="12192000" cy="685098"/>
          </a:xfrm>
          <a:prstGeom prst="rect">
            <a:avLst/>
          </a:prstGeom>
          <a:solidFill>
            <a:srgbClr val="3978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+mj-lt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5AA2E7C9-C84C-A64D-88DD-6D39FC53E06E}"/>
              </a:ext>
            </a:extLst>
          </p:cNvPr>
          <p:cNvSpPr/>
          <p:nvPr userDrawn="1"/>
        </p:nvSpPr>
        <p:spPr>
          <a:xfrm>
            <a:off x="838200" y="433098"/>
            <a:ext cx="11353800" cy="252000"/>
          </a:xfrm>
          <a:prstGeom prst="rect">
            <a:avLst/>
          </a:prstGeom>
          <a:solidFill>
            <a:srgbClr val="BE4B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8812AED-AADA-BA49-AC67-9AD3700B2096}"/>
              </a:ext>
            </a:extLst>
          </p:cNvPr>
          <p:cNvSpPr txBox="1">
            <a:spLocks/>
          </p:cNvSpPr>
          <p:nvPr userDrawn="1"/>
        </p:nvSpPr>
        <p:spPr>
          <a:xfrm>
            <a:off x="1233949" y="442800"/>
            <a:ext cx="8668334" cy="252000"/>
          </a:xfrm>
          <a:prstGeom prst="rect">
            <a:avLst/>
          </a:prstGeom>
        </p:spPr>
        <p:txBody>
          <a:bodyPr vert="horz" lIns="91440" tIns="0" rIns="91440" bIns="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dirty="0">
                <a:latin typeface="+mj-lt"/>
              </a:rPr>
              <a:t>MODUL 4: </a:t>
            </a:r>
            <a:r>
              <a:rPr lang="de-DE" sz="1200" b="1" kern="1200" dirty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MULTIMODALE ALLTAGSFÖRDERUNG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339EF42-D01C-1B49-86D8-9F3BCEDC6A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/>
          <a:srcRect l="1" t="1012" r="1012" b="1"/>
          <a:stretch/>
        </p:blipFill>
        <p:spPr>
          <a:xfrm>
            <a:off x="658800" y="289098"/>
            <a:ext cx="540000" cy="540000"/>
          </a:xfrm>
          <a:prstGeom prst="ellipse">
            <a:avLst/>
          </a:prstGeom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78413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78" r:id="rId2"/>
    <p:sldLayoutId id="2147483695" r:id="rId3"/>
    <p:sldLayoutId id="2147483689" r:id="rId4"/>
    <p:sldLayoutId id="2147483688" r:id="rId5"/>
    <p:sldLayoutId id="2147483686" r:id="rId6"/>
    <p:sldLayoutId id="2147483687" r:id="rId7"/>
    <p:sldLayoutId id="2147483683" r:id="rId8"/>
    <p:sldLayoutId id="2147483684" r:id="rId9"/>
    <p:sldLayoutId id="2147483680" r:id="rId10"/>
    <p:sldLayoutId id="2147483690" r:id="rId11"/>
    <p:sldLayoutId id="2147483693" r:id="rId12"/>
    <p:sldLayoutId id="2147483692" r:id="rId1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7"/>
        </a:buBlip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824" userDrawn="1">
          <p15:clr>
            <a:srgbClr val="F26B43"/>
          </p15:clr>
        </p15:guide>
        <p15:guide id="2" pos="6879" userDrawn="1">
          <p15:clr>
            <a:srgbClr val="F26B43"/>
          </p15:clr>
        </p15:guide>
        <p15:guide id="3" orient="horz" pos="1071" userDrawn="1">
          <p15:clr>
            <a:srgbClr val="F26B43"/>
          </p15:clr>
        </p15:guide>
        <p15:guide id="4" orient="horz" pos="1344" userDrawn="1">
          <p15:clr>
            <a:srgbClr val="F26B43"/>
          </p15:clr>
        </p15:guide>
        <p15:guide id="5" orient="horz" pos="3770" userDrawn="1">
          <p15:clr>
            <a:srgbClr val="F26B43"/>
          </p15:clr>
        </p15:guide>
        <p15:guide id="6" orient="horz" pos="709" userDrawn="1">
          <p15:clr>
            <a:srgbClr val="F26B43"/>
          </p15:clr>
        </p15:guide>
        <p15:guide id="7" orient="horz" pos="123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24/1011-6877.19.2.89" TargetMode="Externa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558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A0C2FB4-0EF4-DF4E-A42B-1A82375512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A6BA10F-084E-004A-A875-DA3594FC3D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3AD621B-4E19-F64C-8B1D-1DC482DFC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Theoretischer Hintergrund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30E242C3-17F1-DF4C-A0F2-25F1E52DD4F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100" y="2087563"/>
            <a:ext cx="10053638" cy="3960812"/>
          </a:xfrm>
        </p:spPr>
        <p:txBody>
          <a:bodyPr/>
          <a:lstStyle/>
          <a:p>
            <a:pPr lvl="1">
              <a:spcAft>
                <a:spcPts val="300"/>
              </a:spcAft>
            </a:pPr>
            <a:r>
              <a:rPr lang="de-DE" dirty="0"/>
              <a:t>Wirksamkeit multimodaler Interventionen scheint intensiver und nach-haltiger (</a:t>
            </a:r>
            <a:r>
              <a:rPr lang="de-DE" dirty="0" err="1"/>
              <a:t>Graessel</a:t>
            </a:r>
            <a:r>
              <a:rPr lang="de-DE" dirty="0"/>
              <a:t> et al., 2011; Oswald et al., 2006; Rahe et al., 2015)</a:t>
            </a:r>
          </a:p>
          <a:p>
            <a:pPr lvl="1">
              <a:spcAft>
                <a:spcPts val="300"/>
              </a:spcAft>
            </a:pPr>
            <a:r>
              <a:rPr lang="de-DE" dirty="0"/>
              <a:t>Kognitive und funktionelle Parameter sind signifikant verbessert und  zusätzlicher Transfer auf Aktivitäten des alltäglichen Lebens und Verminderung der Sturzhäufigkeit (Oswald et al., 2006)</a:t>
            </a:r>
          </a:p>
          <a:p>
            <a:pPr lvl="1">
              <a:spcAft>
                <a:spcPts val="300"/>
              </a:spcAft>
            </a:pPr>
            <a:r>
              <a:rPr lang="de-DE" dirty="0"/>
              <a:t>Positive Effekte des multimodalen Programms sind verbesserte Mobilität, Ausdauer, Beweglichkeit, Gleichgewicht, Kraft und Kognition der Teilnehmenden (Krupp et al., 2019)</a:t>
            </a:r>
          </a:p>
          <a:p>
            <a:pPr lvl="1">
              <a:spcAft>
                <a:spcPts val="300"/>
              </a:spcAft>
            </a:pPr>
            <a:r>
              <a:rPr lang="de-DE" dirty="0"/>
              <a:t>Kognitive und alltagspraktische Fähigkeiten im Vergleich zur Kontrollgruppe</a:t>
            </a:r>
          </a:p>
          <a:p>
            <a:pPr lvl="2"/>
            <a:r>
              <a:rPr lang="de-DE" dirty="0"/>
              <a:t>Auf einem stabilen Niveau; einem weiteren Abbau der Fähigkeiten wird effektiv entgegengewirkt (</a:t>
            </a:r>
            <a:r>
              <a:rPr lang="de-DE" dirty="0" err="1"/>
              <a:t>Eichenseer</a:t>
            </a:r>
            <a:r>
              <a:rPr lang="de-DE" dirty="0"/>
              <a:t> &amp; </a:t>
            </a:r>
            <a:r>
              <a:rPr lang="de-DE" dirty="0" err="1"/>
              <a:t>Gräßel</a:t>
            </a:r>
            <a:r>
              <a:rPr lang="de-DE" dirty="0"/>
              <a:t>, 2011)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4327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38C304-B36E-4D44-AFBF-7BACD8DD5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/>
              <a:t>Ziele der Maßnahme zur Förderung </a:t>
            </a:r>
            <a:br>
              <a:rPr lang="de-DE" dirty="0"/>
            </a:br>
            <a:r>
              <a:rPr lang="de-DE" dirty="0"/>
              <a:t>von Bewegung und Kognition im Alltag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F4D2FAC-CEBA-FE44-A598-C9F4FDF03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57ABC4F-A7A3-9C40-AC2D-048487BE85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31689C52-E37C-1C45-9D15-37584DC991B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6800" y="2574000"/>
            <a:ext cx="9612313" cy="3528000"/>
          </a:xfrm>
        </p:spPr>
        <p:txBody>
          <a:bodyPr/>
          <a:lstStyle/>
          <a:p>
            <a:pPr lvl="1"/>
            <a:r>
              <a:rPr lang="de-DE" dirty="0"/>
              <a:t>Aktivitätssteigerung im Alltag</a:t>
            </a:r>
          </a:p>
          <a:p>
            <a:pPr lvl="1"/>
            <a:r>
              <a:rPr lang="de-DE" dirty="0"/>
              <a:t>Verlangsamung des Abbaus der Fähigkeiten</a:t>
            </a:r>
          </a:p>
          <a:p>
            <a:pPr lvl="1"/>
            <a:r>
              <a:rPr lang="de-DE" dirty="0"/>
              <a:t>Steigerung des Wohlbefindens</a:t>
            </a:r>
          </a:p>
        </p:txBody>
      </p:sp>
    </p:spTree>
    <p:extLst>
      <p:ext uri="{BB962C8B-B14F-4D97-AF65-F5344CB8AC3E}">
        <p14:creationId xmlns:p14="http://schemas.microsoft.com/office/powerpoint/2010/main" val="3640774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C417DAD-FAEE-6244-A98C-B7051A26D2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6D58A63-134E-9043-97D9-E7D0B99F2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78D72FB-FC14-2545-BD86-9DAF81B2C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Voraussetzungen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888D7B8-8CA4-6D41-A7A1-B82A6A02538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Was genau muss passieren, damit die Maßnahme auf wissenschaftlich fundierter Basis in der Einrichtung wirksam werden kann?</a:t>
            </a:r>
          </a:p>
          <a:p>
            <a:pPr lvl="1"/>
            <a:r>
              <a:rPr lang="de-DE" dirty="0"/>
              <a:t>Einbindung in die Alltagsstrukturen in der Einrichtung – das bedeutet ganz konkret:</a:t>
            </a:r>
          </a:p>
          <a:p>
            <a:pPr lvl="2"/>
            <a:r>
              <a:rPr lang="de-DE" dirty="0"/>
              <a:t>Einbindung von Pflegepersonal &amp; sozialen Dienst</a:t>
            </a:r>
          </a:p>
          <a:p>
            <a:pPr lvl="2"/>
            <a:r>
              <a:rPr lang="de-DE" dirty="0"/>
              <a:t>Hohe Intensität und Häufigkeit, z. B. von Montag bis Freitag nach dem </a:t>
            </a:r>
            <a:r>
              <a:rPr lang="de-DE" dirty="0" err="1"/>
              <a:t>Frühstück</a:t>
            </a:r>
            <a:r>
              <a:rPr lang="de-DE" dirty="0"/>
              <a:t> bis zum Mittagessen</a:t>
            </a:r>
          </a:p>
          <a:p>
            <a:pPr lvl="2"/>
            <a:r>
              <a:rPr lang="de-DE" dirty="0"/>
              <a:t>Multimodalität  strukturiert </a:t>
            </a:r>
            <a:r>
              <a:rPr lang="de-DE" dirty="0" err="1"/>
              <a:t>umgesetzen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2818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07F5B72C-7838-454E-A96B-1741C54E0B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833" y="1126836"/>
            <a:ext cx="11218334" cy="4680000"/>
          </a:xfrm>
        </p:spPr>
        <p:txBody>
          <a:bodyPr/>
          <a:lstStyle/>
          <a:p>
            <a:r>
              <a:rPr lang="de-DE" dirty="0"/>
              <a:t>Fragen?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9F09EC7-0956-394F-879D-B57FA15CD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8E48EAF-CDFF-3F40-9331-323FEB2C0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9092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7B951C-0125-984E-8E14-30247C0DC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/>
              <a:t>Vorstellung des Konzepts </a:t>
            </a:r>
            <a:br>
              <a:rPr lang="de-DE" dirty="0"/>
            </a:br>
            <a:r>
              <a:rPr lang="de-DE" dirty="0"/>
              <a:t>„Multimodale Alltagsförderung“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BE0A2CF-BDF4-D84B-B7F1-6423AB8240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8B83141-3DD1-4044-9D94-7A17B804FF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82C22AF9-778C-554C-B78C-5F9EAC2DCDE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6800" y="2574000"/>
            <a:ext cx="9612313" cy="3528000"/>
          </a:xfrm>
        </p:spPr>
        <p:txBody>
          <a:bodyPr/>
          <a:lstStyle/>
          <a:p>
            <a:r>
              <a:rPr lang="de-DE" dirty="0"/>
              <a:t>Zielgruppe</a:t>
            </a:r>
          </a:p>
          <a:p>
            <a:pPr lvl="1"/>
            <a:r>
              <a:rPr lang="de-DE" dirty="0"/>
              <a:t>Grundsätzlich alle Bewohner/-innen, die mobilisiert werden können und nicht vollständig immobil sind</a:t>
            </a:r>
          </a:p>
          <a:p>
            <a:pPr lvl="1"/>
            <a:r>
              <a:rPr lang="de-DE" dirty="0"/>
              <a:t>Selbst erarbeitet und festgesetzt</a:t>
            </a:r>
          </a:p>
          <a:p>
            <a:pPr lvl="2"/>
            <a:r>
              <a:rPr lang="de-DE" dirty="0"/>
              <a:t>Erfordert regelmäßigen Austausch zwischen Pflegepersonal und Betreuungskräften</a:t>
            </a:r>
          </a:p>
          <a:p>
            <a:pPr lvl="1"/>
            <a:r>
              <a:rPr lang="de-DE" dirty="0"/>
              <a:t>Zusammensetzung von Bewohnerinnen und Bewohnern in relativ gleichwertigen Gruppen wird empfohlen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82438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7B951C-0125-984E-8E14-30247C0DC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/>
              <a:t>Vorstellung des Konzepts </a:t>
            </a:r>
            <a:br>
              <a:rPr lang="de-DE" dirty="0"/>
            </a:br>
            <a:r>
              <a:rPr lang="de-DE" dirty="0"/>
              <a:t>„Multimodale Alltagsförderung“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BE0A2CF-BDF4-D84B-B7F1-6423AB8240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8B83141-3DD1-4044-9D94-7A17B804FF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15</a:t>
            </a:fld>
            <a:endParaRPr lang="de-DE" dirty="0"/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D1E9A376-2394-A941-9357-C8A17049FEDA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751905903"/>
              </p:ext>
            </p:extLst>
          </p:nvPr>
        </p:nvGraphicFramePr>
        <p:xfrm>
          <a:off x="1306513" y="2573338"/>
          <a:ext cx="9612312" cy="3529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26524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0BB7E9-95F1-E748-9776-FF9B162C9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/>
              <a:t>Vorstellung des Konzepts </a:t>
            </a:r>
            <a:br>
              <a:rPr lang="de-DE" dirty="0"/>
            </a:br>
            <a:r>
              <a:rPr lang="de-DE" dirty="0"/>
              <a:t>„Multimodale Alltagsförderung“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E83192C-F35A-534C-BE47-254C2F6A3B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2DEB58-3B16-9F4F-B08B-1FC256349C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B9411B2-11A9-3945-B77A-6FE51AF1A46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6800" y="2574000"/>
            <a:ext cx="9612313" cy="3528000"/>
          </a:xfrm>
        </p:spPr>
        <p:txBody>
          <a:bodyPr/>
          <a:lstStyle/>
          <a:p>
            <a:r>
              <a:rPr lang="de-DE" dirty="0"/>
              <a:t>Inhaltliche Ausgestaltung:</a:t>
            </a:r>
          </a:p>
          <a:p>
            <a:pPr lvl="1"/>
            <a:r>
              <a:rPr lang="de-DE" dirty="0"/>
              <a:t>Die Vormittagsrunden in der Einrichtung sollen bestenfalls in allen Wohnbereichen einem standardisierten Ablauf folgen, der wie folgt festgelegt wurde:</a:t>
            </a:r>
          </a:p>
          <a:p>
            <a:pPr lvl="2"/>
            <a:r>
              <a:rPr lang="de-DE" dirty="0"/>
              <a:t>Rituale</a:t>
            </a:r>
          </a:p>
          <a:p>
            <a:pPr lvl="2"/>
            <a:r>
              <a:rPr lang="de-DE" dirty="0"/>
              <a:t>Kognitive Aktivität</a:t>
            </a:r>
          </a:p>
          <a:p>
            <a:pPr lvl="2"/>
            <a:r>
              <a:rPr lang="de-DE" dirty="0"/>
              <a:t>Körperliche Aktivität</a:t>
            </a:r>
          </a:p>
          <a:p>
            <a:pPr lvl="2"/>
            <a:r>
              <a:rPr lang="de-DE" dirty="0"/>
              <a:t>Freier Wunschteil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0374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0BB7E9-95F1-E748-9776-FF9B162C9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/>
              <a:t>Vorstellung des Konzepts </a:t>
            </a:r>
            <a:br>
              <a:rPr lang="de-DE" dirty="0"/>
            </a:br>
            <a:r>
              <a:rPr lang="de-DE" dirty="0"/>
              <a:t>„Multimodale Alltagsförderung“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E83192C-F35A-534C-BE47-254C2F6A3B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2DEB58-3B16-9F4F-B08B-1FC256349C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B9411B2-11A9-3945-B77A-6FE51AF1A46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6800" y="2574000"/>
            <a:ext cx="9612313" cy="3528000"/>
          </a:xfrm>
        </p:spPr>
        <p:txBody>
          <a:bodyPr/>
          <a:lstStyle/>
          <a:p>
            <a:pPr lvl="1"/>
            <a:r>
              <a:rPr lang="de-DE" dirty="0"/>
              <a:t>Rituale</a:t>
            </a:r>
          </a:p>
          <a:p>
            <a:pPr lvl="1"/>
            <a:r>
              <a:rPr lang="de-DE" dirty="0"/>
              <a:t>Kognitive Aktivität</a:t>
            </a:r>
          </a:p>
          <a:p>
            <a:pPr lvl="1"/>
            <a:r>
              <a:rPr lang="de-DE" dirty="0"/>
              <a:t>Körperliche Aktivität</a:t>
            </a:r>
          </a:p>
          <a:p>
            <a:pPr lvl="1"/>
            <a:r>
              <a:rPr lang="de-DE" dirty="0"/>
              <a:t>Freier Wunschteil</a:t>
            </a:r>
          </a:p>
          <a:p>
            <a:pPr lvl="5"/>
            <a:r>
              <a:rPr lang="de-DE" dirty="0" err="1"/>
              <a:t>Für</a:t>
            </a:r>
            <a:r>
              <a:rPr lang="de-DE" dirty="0"/>
              <a:t> jedes Modul werden verschiedene Übungen, die Sie bereits in der Einrichtung anwenden oder die in bestehenden Interventionsprogrammen angewendet werden, gesammelt.</a:t>
            </a:r>
          </a:p>
          <a:p>
            <a:pPr lvl="2"/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4814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22139FC-FC03-E14C-98DB-0ECC5C28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027CF49-308C-4F4E-A0A4-39581D895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27163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4343E68E-B5A6-DE47-B050-B06EA851D1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</p:spPr>
        <p:txBody>
          <a:bodyPr/>
          <a:lstStyle/>
          <a:p>
            <a:r>
              <a:rPr lang="de-DE" dirty="0"/>
              <a:t>Bewegungseinheit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CA0ABA-60C0-5341-8EDA-CEBF1055B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1F3ACF0-2CDC-8E46-A7CA-CB9B69CF7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FC2C0F6-A050-9244-AB48-58FEB1E53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/>
              <a:t>Aktiver Einstieg ins Thema</a:t>
            </a:r>
          </a:p>
        </p:txBody>
      </p:sp>
    </p:spTree>
    <p:extLst>
      <p:ext uri="{BB962C8B-B14F-4D97-AF65-F5344CB8AC3E}">
        <p14:creationId xmlns:p14="http://schemas.microsoft.com/office/powerpoint/2010/main" val="7433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4A04AC5D-F0A6-B24B-8E79-3BBB72F0A3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833" y="1126836"/>
            <a:ext cx="11218334" cy="4680000"/>
          </a:xfrm>
        </p:spPr>
        <p:txBody>
          <a:bodyPr/>
          <a:lstStyle/>
          <a:p>
            <a:r>
              <a:rPr lang="de-DE" dirty="0"/>
              <a:t>Förderung von Bewegung &amp; </a:t>
            </a:r>
            <a:br>
              <a:rPr lang="de-DE" dirty="0"/>
            </a:br>
            <a:r>
              <a:rPr lang="de-DE" dirty="0"/>
              <a:t>Kognition im Einrichtungsalltag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0401DE9-6A9C-5D48-8776-92C3042C5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88C6FFA-C624-8B42-9BCE-396B3FF64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41213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B1E9B826-F53E-5B4C-A68B-814A31F67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/>
              <a:t>Ideensammlung zur Förderung von</a:t>
            </a:r>
            <a:br>
              <a:rPr lang="de-DE" dirty="0"/>
            </a:br>
            <a:r>
              <a:rPr lang="de-DE" dirty="0"/>
              <a:t>Bewegung &amp; Kognition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F1A54BF-ACE5-6C42-9963-C9F7407B18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5838B08-7F6C-F94F-B57E-6A91009D7B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20</a:t>
            </a:fld>
            <a:endParaRPr lang="de-DE"/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8F3A94F6-5D49-8640-BEBD-2FB5D2CBEE94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225859131"/>
              </p:ext>
            </p:extLst>
          </p:nvPr>
        </p:nvGraphicFramePr>
        <p:xfrm>
          <a:off x="1520198" y="2573338"/>
          <a:ext cx="9188115" cy="3373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28367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581AFD4-4066-704F-944B-798B41003D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FE370FF-70E3-F24D-BB21-F43CD627F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B753031-E017-A147-B83C-42C240AE8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Input – Rituale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1CEA8BB-C7A2-0B4D-A8E6-CAA1F6EBCE4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>
              <a:spcAft>
                <a:spcPts val="0"/>
              </a:spcAft>
            </a:pPr>
            <a:r>
              <a:rPr lang="de-DE" dirty="0"/>
              <a:t>Singen</a:t>
            </a:r>
          </a:p>
          <a:p>
            <a:pPr lvl="1">
              <a:spcAft>
                <a:spcPts val="0"/>
              </a:spcAft>
            </a:pPr>
            <a:r>
              <a:rPr lang="de-DE" dirty="0" err="1"/>
              <a:t>Aufwärmübungen</a:t>
            </a:r>
            <a:endParaRPr lang="de-DE" dirty="0"/>
          </a:p>
          <a:p>
            <a:pPr lvl="1">
              <a:spcAft>
                <a:spcPts val="0"/>
              </a:spcAft>
            </a:pPr>
            <a:r>
              <a:rPr lang="de-DE" dirty="0"/>
              <a:t>Igelball-Massage</a:t>
            </a:r>
          </a:p>
          <a:p>
            <a:pPr lvl="1">
              <a:spcAft>
                <a:spcPts val="0"/>
              </a:spcAft>
            </a:pPr>
            <a:r>
              <a:rPr lang="de-DE" dirty="0"/>
              <a:t>Handmassage</a:t>
            </a:r>
          </a:p>
          <a:p>
            <a:pPr lvl="1">
              <a:spcAft>
                <a:spcPts val="0"/>
              </a:spcAft>
            </a:pPr>
            <a:r>
              <a:rPr lang="de-DE" dirty="0"/>
              <a:t>Musik hören</a:t>
            </a:r>
          </a:p>
          <a:p>
            <a:pPr lvl="1">
              <a:spcAft>
                <a:spcPts val="0"/>
              </a:spcAft>
            </a:pPr>
            <a:r>
              <a:rPr lang="de-DE" dirty="0"/>
              <a:t>Geschichten hören</a:t>
            </a:r>
          </a:p>
          <a:p>
            <a:pPr lvl="1">
              <a:spcAft>
                <a:spcPts val="0"/>
              </a:spcAft>
            </a:pPr>
            <a:r>
              <a:rPr lang="de-DE" dirty="0"/>
              <a:t>Kleine Fragerunden (</a:t>
            </a:r>
            <a:r>
              <a:rPr lang="de-DE" dirty="0" err="1"/>
              <a:t>Wofür</a:t>
            </a:r>
            <a:r>
              <a:rPr lang="de-DE" dirty="0"/>
              <a:t> bin ich dankbar; Mein schönstes Erlebnis …)</a:t>
            </a:r>
          </a:p>
        </p:txBody>
      </p:sp>
    </p:spTree>
    <p:extLst>
      <p:ext uri="{BB962C8B-B14F-4D97-AF65-F5344CB8AC3E}">
        <p14:creationId xmlns:p14="http://schemas.microsoft.com/office/powerpoint/2010/main" val="37557246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581AFD4-4066-704F-944B-798B41003D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FE370FF-70E3-F24D-BB21-F43CD627F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B753031-E017-A147-B83C-42C240AE8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Input – kognitive Aktivität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1CEA8BB-C7A2-0B4D-A8E6-CAA1F6EBCE4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>
              <a:spcAft>
                <a:spcPts val="0"/>
              </a:spcAft>
            </a:pPr>
            <a:r>
              <a:rPr lang="de-DE" dirty="0"/>
              <a:t>Zeitung lesen</a:t>
            </a:r>
          </a:p>
          <a:p>
            <a:pPr lvl="1">
              <a:spcAft>
                <a:spcPts val="0"/>
              </a:spcAft>
            </a:pPr>
            <a:r>
              <a:rPr lang="de-DE" dirty="0" err="1"/>
              <a:t>Biografiebezogene</a:t>
            </a:r>
            <a:r>
              <a:rPr lang="de-DE" dirty="0"/>
              <a:t> Memoryspiele</a:t>
            </a:r>
          </a:p>
          <a:p>
            <a:pPr lvl="1">
              <a:spcAft>
                <a:spcPts val="0"/>
              </a:spcAft>
            </a:pPr>
            <a:r>
              <a:rPr lang="de-DE" dirty="0"/>
              <a:t>Sinnesspaziergang oder Aufbau verschiedener Stationen im Garten</a:t>
            </a:r>
          </a:p>
          <a:p>
            <a:pPr lvl="1">
              <a:spcAft>
                <a:spcPts val="0"/>
              </a:spcAft>
            </a:pPr>
            <a:r>
              <a:rPr lang="de-DE" dirty="0"/>
              <a:t>Gemeinsamkeiten finden</a:t>
            </a:r>
          </a:p>
          <a:p>
            <a:pPr lvl="1">
              <a:spcAft>
                <a:spcPts val="0"/>
              </a:spcAft>
            </a:pPr>
            <a:r>
              <a:rPr lang="de-DE" dirty="0"/>
              <a:t>Wiedererkennungsspiele</a:t>
            </a:r>
          </a:p>
          <a:p>
            <a:pPr lvl="1">
              <a:spcAft>
                <a:spcPts val="0"/>
              </a:spcAft>
            </a:pPr>
            <a:r>
              <a:rPr lang="de-DE" dirty="0"/>
              <a:t>Zählen und Summen bilden</a:t>
            </a:r>
          </a:p>
          <a:p>
            <a:pPr lvl="1">
              <a:spcAft>
                <a:spcPts val="0"/>
              </a:spcAft>
            </a:pPr>
            <a:r>
              <a:rPr lang="de-DE" dirty="0"/>
              <a:t>Bilderraten</a:t>
            </a:r>
          </a:p>
          <a:p>
            <a:pPr lvl="1">
              <a:spcAft>
                <a:spcPts val="0"/>
              </a:spcAft>
            </a:pPr>
            <a:r>
              <a:rPr lang="de-DE" dirty="0"/>
              <a:t>Bildausstellungen</a:t>
            </a:r>
          </a:p>
        </p:txBody>
      </p:sp>
    </p:spTree>
    <p:extLst>
      <p:ext uri="{BB962C8B-B14F-4D97-AF65-F5344CB8AC3E}">
        <p14:creationId xmlns:p14="http://schemas.microsoft.com/office/powerpoint/2010/main" val="1254514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581AFD4-4066-704F-944B-798B41003D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FE370FF-70E3-F24D-BB21-F43CD627F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B753031-E017-A147-B83C-42C240AE8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Input – körperliche Aktivität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1CEA8BB-C7A2-0B4D-A8E6-CAA1F6EBCE4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>
              <a:spcAft>
                <a:spcPts val="0"/>
              </a:spcAft>
            </a:pPr>
            <a:r>
              <a:rPr lang="de-DE" dirty="0"/>
              <a:t>Bewegungswelten als Trainingseinheiten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Lübecker</a:t>
            </a:r>
            <a:r>
              <a:rPr lang="de-DE" dirty="0"/>
              <a:t> Modell Bewegungswelten, 2019)</a:t>
            </a:r>
          </a:p>
          <a:p>
            <a:pPr lvl="1">
              <a:spcAft>
                <a:spcPts val="0"/>
              </a:spcAft>
            </a:pPr>
            <a:r>
              <a:rPr lang="de-DE" dirty="0"/>
              <a:t>Kopf- und Halsbewegungen</a:t>
            </a:r>
          </a:p>
          <a:p>
            <a:pPr lvl="1">
              <a:spcAft>
                <a:spcPts val="0"/>
              </a:spcAft>
            </a:pPr>
            <a:r>
              <a:rPr lang="de-DE" dirty="0"/>
              <a:t>Fersengang</a:t>
            </a:r>
          </a:p>
          <a:p>
            <a:pPr lvl="1">
              <a:spcAft>
                <a:spcPts val="0"/>
              </a:spcAft>
            </a:pPr>
            <a:r>
              <a:rPr lang="de-DE" dirty="0" err="1"/>
              <a:t>Hantelübungen</a:t>
            </a:r>
            <a:endParaRPr lang="de-DE" dirty="0"/>
          </a:p>
          <a:p>
            <a:pPr lvl="1">
              <a:spcAft>
                <a:spcPts val="0"/>
              </a:spcAft>
            </a:pPr>
            <a:r>
              <a:rPr lang="de-DE" dirty="0" err="1"/>
              <a:t>Balanceübungen</a:t>
            </a:r>
            <a:endParaRPr lang="de-DE" dirty="0"/>
          </a:p>
          <a:p>
            <a:pPr lvl="1">
              <a:spcAft>
                <a:spcPts val="0"/>
              </a:spcAft>
            </a:pPr>
            <a:r>
              <a:rPr lang="de-DE" dirty="0" err="1"/>
              <a:t>Sitztanz</a:t>
            </a:r>
            <a:endParaRPr lang="de-DE" dirty="0"/>
          </a:p>
          <a:p>
            <a:pPr lvl="1">
              <a:spcAft>
                <a:spcPts val="0"/>
              </a:spcAft>
            </a:pPr>
            <a:r>
              <a:rPr lang="de-DE" dirty="0"/>
              <a:t>Werfen und Fangen eines Balls</a:t>
            </a:r>
          </a:p>
          <a:p>
            <a:pPr lvl="1">
              <a:spcAft>
                <a:spcPts val="0"/>
              </a:spcAft>
            </a:pPr>
            <a:r>
              <a:rPr lang="de-DE" dirty="0"/>
              <a:t>Halten eines Luftballons in der Luft …</a:t>
            </a:r>
          </a:p>
        </p:txBody>
      </p:sp>
    </p:spTree>
    <p:extLst>
      <p:ext uri="{BB962C8B-B14F-4D97-AF65-F5344CB8AC3E}">
        <p14:creationId xmlns:p14="http://schemas.microsoft.com/office/powerpoint/2010/main" val="8539646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581AFD4-4066-704F-944B-798B41003D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FE370FF-70E3-F24D-BB21-F43CD627F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B753031-E017-A147-B83C-42C240AE8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Input – freier Wunschteil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1CEA8BB-C7A2-0B4D-A8E6-CAA1F6EBCE4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Einsatz des </a:t>
            </a:r>
            <a:r>
              <a:rPr lang="de-DE" dirty="0" err="1"/>
              <a:t>Snoezel</a:t>
            </a:r>
            <a:r>
              <a:rPr lang="de-DE" dirty="0"/>
              <a:t>-Wagens</a:t>
            </a:r>
          </a:p>
          <a:p>
            <a:pPr lvl="1"/>
            <a:r>
              <a:rPr lang="de-DE" dirty="0"/>
              <a:t>Einsatz des Gartenwagens</a:t>
            </a:r>
          </a:p>
          <a:p>
            <a:pPr lvl="1"/>
            <a:r>
              <a:rPr lang="de-DE" dirty="0"/>
              <a:t>Kochen/Backen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60141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8064F92-F3AD-C545-9C96-3F8FAF271D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9163069-9C60-1C4D-B2F8-19D3890A63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EEC54F3-9FF1-FF42-BEAE-8B79570AF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Vorbereitung &amp; Planung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AD045E2-B57F-B94B-A076-CF9737751E5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Welche Bewohner/-innen sollen teilnehmen?</a:t>
            </a:r>
          </a:p>
          <a:p>
            <a:pPr lvl="1"/>
            <a:r>
              <a:rPr lang="de-DE" dirty="0"/>
              <a:t>Wie können die Gruppen aufgeteilt werden?</a:t>
            </a:r>
          </a:p>
          <a:p>
            <a:pPr lvl="1"/>
            <a:r>
              <a:rPr lang="de-DE" dirty="0"/>
              <a:t>Welche Materialien können gesammelt werden?</a:t>
            </a:r>
          </a:p>
          <a:p>
            <a:pPr lvl="1"/>
            <a:r>
              <a:rPr lang="de-DE" dirty="0"/>
              <a:t>Wo werden die Materialien gesammelt?</a:t>
            </a:r>
          </a:p>
          <a:p>
            <a:pPr lvl="1"/>
            <a:r>
              <a:rPr lang="de-DE" dirty="0"/>
              <a:t>Wer ist wofür bis wann verantwortlich?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17146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CE7289D-9D37-3848-BE94-E4CE5ADD0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B00C855-0E47-9143-B6F6-749B3CFBD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01490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9EDFDBC-5944-CD43-8513-1257871B48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203B824-D363-A14A-AEF3-1C3E2F75AE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8597C4D-5E81-A344-8D8B-C108D6B70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Empfehlungen </a:t>
            </a:r>
            <a:r>
              <a:rPr lang="de-DE" dirty="0" err="1"/>
              <a:t>für</a:t>
            </a:r>
            <a:r>
              <a:rPr lang="de-DE" dirty="0"/>
              <a:t> weitere Übungen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885B930-F8BB-A34F-AE06-8CC1ACB5150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0715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78D3C06-B995-584A-86FA-CD0A69C9A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5151E8F-C2A9-744D-B716-0B7759C5B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28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FC78514-A8C8-6F48-A1E8-983DA0E404E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err="1"/>
              <a:t>Fornaro</a:t>
            </a:r>
            <a:r>
              <a:rPr lang="de-DE" dirty="0"/>
              <a:t>, M., </a:t>
            </a:r>
            <a:r>
              <a:rPr lang="de-DE" dirty="0" err="1"/>
              <a:t>Solmi</a:t>
            </a:r>
            <a:r>
              <a:rPr lang="de-DE" dirty="0"/>
              <a:t>, M., Stubbs, B., Veronese, N., Monaco, F., </a:t>
            </a:r>
            <a:r>
              <a:rPr lang="de-DE" dirty="0" err="1"/>
              <a:t>Novello</a:t>
            </a:r>
            <a:r>
              <a:rPr lang="de-DE" dirty="0"/>
              <a:t>, S., </a:t>
            </a:r>
            <a:r>
              <a:rPr lang="de-DE" dirty="0" err="1"/>
              <a:t>Fusco</a:t>
            </a:r>
            <a:r>
              <a:rPr lang="de-DE" dirty="0"/>
              <a:t>, A., Anastasia, A., De </a:t>
            </a:r>
            <a:r>
              <a:rPr lang="de-DE" dirty="0" err="1"/>
              <a:t>Berardis</a:t>
            </a:r>
            <a:r>
              <a:rPr lang="de-DE" dirty="0"/>
              <a:t>, D., Carvalho, A. F., De </a:t>
            </a:r>
            <a:r>
              <a:rPr lang="de-DE" dirty="0" err="1"/>
              <a:t>Bartolomeis</a:t>
            </a:r>
            <a:r>
              <a:rPr lang="de-DE" dirty="0"/>
              <a:t>, A., &amp; </a:t>
            </a:r>
            <a:r>
              <a:rPr lang="de-DE" dirty="0" err="1"/>
              <a:t>Vieta</a:t>
            </a:r>
            <a:r>
              <a:rPr lang="de-DE" dirty="0"/>
              <a:t>, E. (2020). </a:t>
            </a:r>
            <a:r>
              <a:rPr lang="de-DE" dirty="0" err="1"/>
              <a:t>Prevalence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correlates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major</a:t>
            </a:r>
            <a:r>
              <a:rPr lang="de-DE" dirty="0"/>
              <a:t> depressive </a:t>
            </a:r>
            <a:r>
              <a:rPr lang="de-DE" dirty="0" err="1"/>
              <a:t>disorder</a:t>
            </a:r>
            <a:r>
              <a:rPr lang="de-DE" dirty="0"/>
              <a:t>, bipolar </a:t>
            </a:r>
            <a:r>
              <a:rPr lang="de-DE" dirty="0" err="1"/>
              <a:t>disorder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schizophrenia</a:t>
            </a:r>
            <a:r>
              <a:rPr lang="de-DE" dirty="0"/>
              <a:t> </a:t>
            </a:r>
            <a:r>
              <a:rPr lang="de-DE" dirty="0" err="1"/>
              <a:t>among</a:t>
            </a:r>
            <a:r>
              <a:rPr lang="de-DE" dirty="0"/>
              <a:t> </a:t>
            </a:r>
            <a:r>
              <a:rPr lang="de-DE" dirty="0" err="1"/>
              <a:t>nursing</a:t>
            </a:r>
            <a:r>
              <a:rPr lang="de-DE" dirty="0"/>
              <a:t> </a:t>
            </a:r>
            <a:r>
              <a:rPr lang="de-DE" dirty="0" err="1"/>
              <a:t>home</a:t>
            </a:r>
            <a:r>
              <a:rPr lang="de-DE" dirty="0"/>
              <a:t> </a:t>
            </a:r>
            <a:r>
              <a:rPr lang="de-DE" dirty="0" err="1"/>
              <a:t>residents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dementia</a:t>
            </a:r>
            <a:r>
              <a:rPr lang="de-DE" dirty="0"/>
              <a:t>: </a:t>
            </a:r>
            <a:r>
              <a:rPr lang="de-DE" dirty="0" err="1"/>
              <a:t>Systematic</a:t>
            </a:r>
            <a:r>
              <a:rPr lang="de-DE" dirty="0"/>
              <a:t> </a:t>
            </a:r>
            <a:r>
              <a:rPr lang="de-DE" dirty="0" err="1"/>
              <a:t>review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meta-analysis. British Journal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Psychiatry</a:t>
            </a:r>
            <a:r>
              <a:rPr lang="de-DE" dirty="0"/>
              <a:t>, 216 (1), 6–15. Cambridge University Press.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/10.1192/bjp.2019.5</a:t>
            </a:r>
          </a:p>
          <a:p>
            <a:r>
              <a:rPr lang="de-DE" dirty="0" err="1"/>
              <a:t>Graessel</a:t>
            </a:r>
            <a:r>
              <a:rPr lang="de-DE" dirty="0"/>
              <a:t>, E., Stemmer, R., </a:t>
            </a:r>
            <a:r>
              <a:rPr lang="de-DE" dirty="0" err="1"/>
              <a:t>Eichenseer</a:t>
            </a:r>
            <a:r>
              <a:rPr lang="de-DE" dirty="0"/>
              <a:t>, B., Pickel, S., Donath, C., </a:t>
            </a:r>
            <a:r>
              <a:rPr lang="de-DE" dirty="0" err="1"/>
              <a:t>Kornhuber</a:t>
            </a:r>
            <a:r>
              <a:rPr lang="de-DE" dirty="0"/>
              <a:t>, J., &amp; Luttenberger, K. (2011). Non-</a:t>
            </a:r>
            <a:r>
              <a:rPr lang="de-DE" dirty="0" err="1"/>
              <a:t>pharmacological</a:t>
            </a:r>
            <a:r>
              <a:rPr lang="de-DE" dirty="0"/>
              <a:t>, </a:t>
            </a:r>
            <a:r>
              <a:rPr lang="de-DE" dirty="0" err="1"/>
              <a:t>multicomponent</a:t>
            </a:r>
            <a:r>
              <a:rPr lang="de-DE" dirty="0"/>
              <a:t> </a:t>
            </a:r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therapy</a:t>
            </a:r>
            <a:r>
              <a:rPr lang="de-DE" dirty="0"/>
              <a:t> in </a:t>
            </a:r>
            <a:r>
              <a:rPr lang="de-DE" dirty="0" err="1"/>
              <a:t>patients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degenerative </a:t>
            </a:r>
            <a:r>
              <a:rPr lang="de-DE" dirty="0" err="1"/>
              <a:t>dementia</a:t>
            </a:r>
            <a:r>
              <a:rPr lang="de-DE" dirty="0"/>
              <a:t>: a 12-months </a:t>
            </a:r>
            <a:r>
              <a:rPr lang="de-DE" dirty="0" err="1"/>
              <a:t>randomized</a:t>
            </a:r>
            <a:r>
              <a:rPr lang="de-DE" dirty="0"/>
              <a:t>, </a:t>
            </a:r>
            <a:r>
              <a:rPr lang="de-DE" dirty="0" err="1"/>
              <a:t>controlled</a:t>
            </a:r>
            <a:r>
              <a:rPr lang="de-DE" dirty="0"/>
              <a:t> </a:t>
            </a:r>
            <a:r>
              <a:rPr lang="de-DE" dirty="0" err="1"/>
              <a:t>trial</a:t>
            </a:r>
            <a:r>
              <a:rPr lang="de-DE" dirty="0"/>
              <a:t>. BMC </a:t>
            </a:r>
            <a:r>
              <a:rPr lang="de-DE" dirty="0" err="1"/>
              <a:t>Medicine</a:t>
            </a:r>
            <a:r>
              <a:rPr lang="de-DE" dirty="0"/>
              <a:t>, 9.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/10.1186/1741-7015-9-129</a:t>
            </a:r>
          </a:p>
          <a:p>
            <a:r>
              <a:rPr lang="de-DE" dirty="0" err="1"/>
              <a:t>Heruti</a:t>
            </a:r>
            <a:r>
              <a:rPr lang="de-DE" dirty="0"/>
              <a:t>, R. J., </a:t>
            </a:r>
            <a:r>
              <a:rPr lang="de-DE" dirty="0" err="1"/>
              <a:t>Lusky</a:t>
            </a:r>
            <a:r>
              <a:rPr lang="de-DE" dirty="0"/>
              <a:t>, A., </a:t>
            </a:r>
            <a:r>
              <a:rPr lang="de-DE" dirty="0" err="1"/>
              <a:t>Dankner</a:t>
            </a:r>
            <a:r>
              <a:rPr lang="de-DE" dirty="0"/>
              <a:t>, R., Ring, H., </a:t>
            </a:r>
            <a:r>
              <a:rPr lang="de-DE" dirty="0" err="1"/>
              <a:t>Dolgopiat</a:t>
            </a:r>
            <a:r>
              <a:rPr lang="de-DE" dirty="0"/>
              <a:t>, M., </a:t>
            </a:r>
            <a:r>
              <a:rPr lang="de-DE" dirty="0" err="1"/>
              <a:t>Barell</a:t>
            </a:r>
            <a:r>
              <a:rPr lang="de-DE" dirty="0"/>
              <a:t>, V., </a:t>
            </a:r>
            <a:r>
              <a:rPr lang="de-DE" dirty="0" err="1"/>
              <a:t>Levenkrohn</a:t>
            </a:r>
            <a:r>
              <a:rPr lang="de-DE" dirty="0"/>
              <a:t>, S., &amp; </a:t>
            </a:r>
            <a:r>
              <a:rPr lang="de-DE" dirty="0" err="1"/>
              <a:t>Adunsky</a:t>
            </a:r>
            <a:r>
              <a:rPr lang="de-DE" dirty="0"/>
              <a:t>, A. (2002). Rehabilitation </a:t>
            </a:r>
            <a:r>
              <a:rPr lang="de-DE" dirty="0" err="1"/>
              <a:t>outcome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elderly</a:t>
            </a:r>
            <a:r>
              <a:rPr lang="de-DE" dirty="0"/>
              <a:t> </a:t>
            </a:r>
            <a:r>
              <a:rPr lang="de-DE" dirty="0" err="1"/>
              <a:t>patients</a:t>
            </a:r>
            <a:r>
              <a:rPr lang="de-DE" dirty="0"/>
              <a:t> after a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stroke</a:t>
            </a:r>
            <a:r>
              <a:rPr lang="de-DE" dirty="0"/>
              <a:t>: </a:t>
            </a:r>
            <a:r>
              <a:rPr lang="de-DE" dirty="0" err="1"/>
              <a:t>Effect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cognitive</a:t>
            </a:r>
            <a:r>
              <a:rPr lang="de-DE" dirty="0"/>
              <a:t> </a:t>
            </a:r>
            <a:r>
              <a:rPr lang="de-DE" dirty="0" err="1"/>
              <a:t>status</a:t>
            </a:r>
            <a:r>
              <a:rPr lang="de-DE" dirty="0"/>
              <a:t> at </a:t>
            </a:r>
            <a:r>
              <a:rPr lang="de-DE" dirty="0" err="1"/>
              <a:t>admission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functional</a:t>
            </a:r>
            <a:r>
              <a:rPr lang="de-DE" dirty="0"/>
              <a:t> </a:t>
            </a:r>
            <a:r>
              <a:rPr lang="de-DE" dirty="0" err="1"/>
              <a:t>outcome</a:t>
            </a:r>
            <a:r>
              <a:rPr lang="de-DE" dirty="0"/>
              <a:t>. Archives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Medicine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Rehabilitation, 83(6), 742–749.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/10.1053/apmr.2002.32739</a:t>
            </a:r>
          </a:p>
          <a:p>
            <a:r>
              <a:rPr lang="de-DE" dirty="0"/>
              <a:t>Krupp, S., Kasper, J., Hermes, A., </a:t>
            </a:r>
            <a:r>
              <a:rPr lang="de-DE" dirty="0" err="1"/>
              <a:t>Balck</a:t>
            </a:r>
            <a:r>
              <a:rPr lang="de-DE" dirty="0"/>
              <a:t>, F., Ralf, C., Schmidt, T., </a:t>
            </a:r>
            <a:r>
              <a:rPr lang="de-DE" dirty="0" err="1"/>
              <a:t>Weisser</a:t>
            </a:r>
            <a:r>
              <a:rPr lang="de-DE" dirty="0"/>
              <a:t>, B., &amp; Willkomm, M. (2019). The “</a:t>
            </a:r>
            <a:r>
              <a:rPr lang="de-DE" dirty="0" err="1"/>
              <a:t>Lübeck</a:t>
            </a:r>
            <a:r>
              <a:rPr lang="de-DE" dirty="0"/>
              <a:t> </a:t>
            </a:r>
            <a:r>
              <a:rPr lang="de-DE" dirty="0" err="1"/>
              <a:t>Worlds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Movement Model”—</a:t>
            </a:r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effects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. Bundesgesundheitsblatt - Gesundheitsforschung - Gesundheitsschutz, 62(3), 274–281.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/10.1007/s00103-019-02881-6</a:t>
            </a:r>
          </a:p>
          <a:p>
            <a:r>
              <a:rPr lang="de-DE" dirty="0"/>
              <a:t>Nestler, N., Krisch, L, Mahlknecht, A, </a:t>
            </a:r>
            <a:r>
              <a:rPr lang="de-DE" dirty="0" err="1"/>
              <a:t>Flamm</a:t>
            </a:r>
            <a:r>
              <a:rPr lang="de-DE" dirty="0"/>
              <a:t>, M, &amp; Osterbrink, J. (2018). Mobilitätseinschränkungen bei Altenheimbewohnern. Die Rolle von Schmerz und </a:t>
            </a:r>
            <a:r>
              <a:rPr lang="de-DE"/>
              <a:t>kognitiver Leistungsfähigkeit. </a:t>
            </a:r>
            <a:r>
              <a:rPr lang="de-DE" dirty="0"/>
              <a:t>Hintergrund und Fragestellung. Schmerz, 32, 332-338.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/10.1007/s00482-018-0278-6</a:t>
            </a:r>
          </a:p>
          <a:p>
            <a:r>
              <a:rPr lang="de-DE" dirty="0"/>
              <a:t>Oswald, W. D., Ackermann, A., &amp; </a:t>
            </a:r>
            <a:r>
              <a:rPr lang="de-DE" dirty="0" err="1"/>
              <a:t>Gunzelmann</a:t>
            </a:r>
            <a:r>
              <a:rPr lang="de-DE" dirty="0"/>
              <a:t>, T. (2006). Effekte eines multimodalen Aktivierungsprogrammes (</a:t>
            </a:r>
            <a:r>
              <a:rPr lang="de-DE" dirty="0" err="1"/>
              <a:t>SimA</a:t>
            </a:r>
            <a:r>
              <a:rPr lang="de-DE" dirty="0"/>
              <a:t>-P) </a:t>
            </a:r>
            <a:r>
              <a:rPr lang="de-DE" dirty="0" err="1"/>
              <a:t>für</a:t>
            </a:r>
            <a:r>
              <a:rPr lang="de-DE" dirty="0"/>
              <a:t> Bewohner von Einrichtungen der stationären Altenhilfe. Zeitschrift </a:t>
            </a:r>
            <a:r>
              <a:rPr lang="de-DE" dirty="0" err="1"/>
              <a:t>Für</a:t>
            </a:r>
            <a:r>
              <a:rPr lang="de-DE" dirty="0"/>
              <a:t> </a:t>
            </a:r>
            <a:r>
              <a:rPr lang="de-DE" dirty="0" err="1"/>
              <a:t>Gerontopsychologie</a:t>
            </a:r>
            <a:r>
              <a:rPr lang="de-DE" dirty="0"/>
              <a:t> und -psychiatrie, 19(2), 89–101</a:t>
            </a:r>
            <a:r>
              <a:rPr lang="de-DE" dirty="0">
                <a:solidFill>
                  <a:schemeClr val="accent5"/>
                </a:solidFill>
              </a:rPr>
              <a:t>. </a:t>
            </a:r>
            <a:r>
              <a:rPr lang="de-DE" dirty="0">
                <a:solidFill>
                  <a:schemeClr val="accent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https://doi.org/10.1024/1011-6877.19.2.89</a:t>
            </a:r>
            <a:endParaRPr lang="de-DE" dirty="0">
              <a:solidFill>
                <a:schemeClr val="accent5"/>
              </a:solidFill>
            </a:endParaRPr>
          </a:p>
          <a:p>
            <a:r>
              <a:rPr lang="de-DE" dirty="0"/>
              <a:t>Rahe, J., </a:t>
            </a:r>
            <a:r>
              <a:rPr lang="de-DE" dirty="0" err="1"/>
              <a:t>Petrelli</a:t>
            </a:r>
            <a:r>
              <a:rPr lang="de-DE" dirty="0"/>
              <a:t>, A., </a:t>
            </a:r>
            <a:r>
              <a:rPr lang="de-DE" dirty="0" err="1"/>
              <a:t>Kaesberg</a:t>
            </a:r>
            <a:r>
              <a:rPr lang="de-DE" dirty="0"/>
              <a:t>, S., Fink, G. R., Kessler, J., &amp; Kalbe, E. (2015). </a:t>
            </a:r>
            <a:r>
              <a:rPr lang="de-DE" dirty="0" err="1"/>
              <a:t>Effects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cognitive</a:t>
            </a:r>
            <a:r>
              <a:rPr lang="de-DE" dirty="0"/>
              <a:t> </a:t>
            </a:r>
            <a:r>
              <a:rPr lang="de-DE" dirty="0" err="1"/>
              <a:t>training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additional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activity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pure </a:t>
            </a:r>
            <a:r>
              <a:rPr lang="de-DE" dirty="0" err="1"/>
              <a:t>cognitive</a:t>
            </a:r>
            <a:r>
              <a:rPr lang="de-DE" dirty="0"/>
              <a:t> </a:t>
            </a:r>
            <a:r>
              <a:rPr lang="de-DE" dirty="0" err="1"/>
              <a:t>training</a:t>
            </a:r>
            <a:r>
              <a:rPr lang="de-DE" dirty="0"/>
              <a:t> in </a:t>
            </a:r>
            <a:r>
              <a:rPr lang="de-DE" dirty="0" err="1"/>
              <a:t>healthy</a:t>
            </a:r>
            <a:r>
              <a:rPr lang="de-DE" dirty="0"/>
              <a:t> </a:t>
            </a:r>
            <a:r>
              <a:rPr lang="de-DE" dirty="0" err="1"/>
              <a:t>older</a:t>
            </a:r>
            <a:r>
              <a:rPr lang="de-DE" dirty="0"/>
              <a:t> </a:t>
            </a:r>
            <a:r>
              <a:rPr lang="de-DE" dirty="0" err="1"/>
              <a:t>adults</a:t>
            </a:r>
            <a:r>
              <a:rPr lang="de-DE" dirty="0"/>
              <a:t>. Clinical </a:t>
            </a:r>
            <a:r>
              <a:rPr lang="de-DE" dirty="0" err="1"/>
              <a:t>Interventions</a:t>
            </a:r>
            <a:r>
              <a:rPr lang="de-DE" dirty="0"/>
              <a:t> in </a:t>
            </a:r>
            <a:r>
              <a:rPr lang="de-DE" dirty="0" err="1"/>
              <a:t>Aging</a:t>
            </a:r>
            <a:r>
              <a:rPr lang="de-DE" dirty="0"/>
              <a:t>, 10, 297–310.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/10.2147/CIA.S74071</a:t>
            </a:r>
          </a:p>
          <a:p>
            <a:r>
              <a:rPr lang="de-DE" dirty="0"/>
              <a:t>Ralf, C., Krupp, S., &amp; Willkomm, M. (2019). The “</a:t>
            </a:r>
            <a:r>
              <a:rPr lang="de-DE" dirty="0" err="1"/>
              <a:t>Lübeck</a:t>
            </a:r>
            <a:r>
              <a:rPr lang="de-DE" dirty="0"/>
              <a:t> </a:t>
            </a:r>
            <a:r>
              <a:rPr lang="de-DE" dirty="0" err="1"/>
              <a:t>Worlds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Movement Model”—multidimensional </a:t>
            </a:r>
            <a:r>
              <a:rPr lang="de-DE" dirty="0" err="1"/>
              <a:t>prevention</a:t>
            </a:r>
            <a:r>
              <a:rPr lang="de-DE" dirty="0"/>
              <a:t> in </a:t>
            </a:r>
            <a:r>
              <a:rPr lang="de-DE" dirty="0" err="1"/>
              <a:t>inpatient</a:t>
            </a:r>
            <a:r>
              <a:rPr lang="de-DE" dirty="0"/>
              <a:t> care </a:t>
            </a:r>
            <a:r>
              <a:rPr lang="de-DE" dirty="0" err="1"/>
              <a:t>institutions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a </a:t>
            </a:r>
            <a:r>
              <a:rPr lang="de-DE" dirty="0" err="1"/>
              <a:t>program</a:t>
            </a:r>
            <a:r>
              <a:rPr lang="de-DE" dirty="0"/>
              <a:t> </a:t>
            </a:r>
            <a:r>
              <a:rPr lang="de-DE" dirty="0" err="1"/>
              <a:t>promoting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activity</a:t>
            </a:r>
            <a:r>
              <a:rPr lang="de-DE" dirty="0"/>
              <a:t>. Bundesgesundheitsblatt - Gesundheitsforschung - Gesundheitsschutz, 62(3), 267–273.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/10.1007/s00103-019-02888-z</a:t>
            </a:r>
          </a:p>
          <a:p>
            <a:r>
              <a:rPr lang="de-DE" dirty="0"/>
              <a:t>Richardson, J., </a:t>
            </a:r>
            <a:r>
              <a:rPr lang="de-DE" dirty="0" err="1"/>
              <a:t>Bedard</a:t>
            </a:r>
            <a:r>
              <a:rPr lang="de-DE" dirty="0"/>
              <a:t>, M., &amp; Weaver, B. (2001). </a:t>
            </a:r>
            <a:r>
              <a:rPr lang="de-DE" dirty="0" err="1"/>
              <a:t>Changes</a:t>
            </a:r>
            <a:r>
              <a:rPr lang="de-DE" dirty="0"/>
              <a:t> in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functioning</a:t>
            </a:r>
            <a:r>
              <a:rPr lang="de-DE" dirty="0"/>
              <a:t> in </a:t>
            </a:r>
            <a:r>
              <a:rPr lang="de-DE" dirty="0" err="1"/>
              <a:t>institutionalized</a:t>
            </a:r>
            <a:r>
              <a:rPr lang="de-DE" dirty="0"/>
              <a:t> </a:t>
            </a:r>
            <a:r>
              <a:rPr lang="de-DE" dirty="0" err="1"/>
              <a:t>older</a:t>
            </a:r>
            <a:r>
              <a:rPr lang="de-DE" dirty="0"/>
              <a:t> </a:t>
            </a:r>
            <a:r>
              <a:rPr lang="de-DE" dirty="0" err="1"/>
              <a:t>adults</a:t>
            </a:r>
            <a:r>
              <a:rPr lang="de-DE" dirty="0"/>
              <a:t>. </a:t>
            </a:r>
            <a:r>
              <a:rPr lang="de-DE" dirty="0" err="1"/>
              <a:t>Disability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rehabilitation</a:t>
            </a:r>
            <a:r>
              <a:rPr lang="de-DE" dirty="0"/>
              <a:t>, 23(15), 683–689.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/10.1080/09638280110055084</a:t>
            </a:r>
          </a:p>
          <a:p>
            <a:r>
              <a:rPr lang="de-DE" dirty="0"/>
              <a:t>Schaeffer, D., &amp; </a:t>
            </a:r>
            <a:r>
              <a:rPr lang="de-DE" dirty="0" err="1"/>
              <a:t>Wingenfeld</a:t>
            </a:r>
            <a:r>
              <a:rPr lang="de-DE" dirty="0"/>
              <a:t>, K. (2004). Pflegerische Versorgung alter Menschen. In A. Kruse &amp; M. Martin (Hrsg.), Enzyklopädie der Gerontologie. Alternsprozesse in multidisziplinärer Sicht (S. 477–490). Huber.</a:t>
            </a:r>
          </a:p>
        </p:txBody>
      </p:sp>
    </p:spTree>
    <p:extLst>
      <p:ext uri="{BB962C8B-B14F-4D97-AF65-F5344CB8AC3E}">
        <p14:creationId xmlns:p14="http://schemas.microsoft.com/office/powerpoint/2010/main" val="3043785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78D3C06-B995-584A-86FA-CD0A69C9A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5151E8F-C2A9-744D-B716-0B7759C5B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29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FC78514-A8C8-6F48-A1E8-983DA0E404E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Schäufele, M., Köhler, L., Hendlmeier, I., </a:t>
            </a:r>
            <a:r>
              <a:rPr lang="de-DE" dirty="0" err="1"/>
              <a:t>Hoell</a:t>
            </a:r>
            <a:r>
              <a:rPr lang="de-DE" dirty="0"/>
              <a:t>, A., &amp; </a:t>
            </a:r>
            <a:r>
              <a:rPr lang="de-DE" dirty="0" err="1"/>
              <a:t>Weyerer</a:t>
            </a:r>
            <a:r>
              <a:rPr lang="de-DE" dirty="0"/>
              <a:t>, S. (2013). Prävalenz von Demenzen und ärztliche Versorgung in deutschen Pflegeheimen: eine bundesweite repräsentative Studie. Psychiatrische Praxis, 40 (4), 200–206. Georg Thieme Verlag KG.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/10.1055/s-0033-1343141</a:t>
            </a:r>
          </a:p>
          <a:p>
            <a:r>
              <a:rPr lang="de-DE" dirty="0"/>
              <a:t>Stiftung Zentrum </a:t>
            </a:r>
            <a:r>
              <a:rPr lang="de-DE" dirty="0" err="1"/>
              <a:t>für</a:t>
            </a:r>
            <a:r>
              <a:rPr lang="de-DE" dirty="0"/>
              <a:t> Qualität in der Pflege (ZQP). (2018). ZQP-Übersicht Bewegungsförderung in der stationären Pflege. Stiftung Zentrum </a:t>
            </a:r>
            <a:r>
              <a:rPr lang="de-DE" dirty="0" err="1"/>
              <a:t>für</a:t>
            </a:r>
            <a:r>
              <a:rPr lang="de-DE" dirty="0"/>
              <a:t> Qualität in der Pflege.</a:t>
            </a:r>
          </a:p>
          <a:p>
            <a:r>
              <a:rPr lang="de-DE" dirty="0" err="1"/>
              <a:t>Straubmeier</a:t>
            </a:r>
            <a:r>
              <a:rPr lang="de-DE" dirty="0"/>
              <a:t>, M., </a:t>
            </a:r>
            <a:r>
              <a:rPr lang="de-DE" dirty="0" err="1"/>
              <a:t>Behrndt</a:t>
            </a:r>
            <a:r>
              <a:rPr lang="de-DE" dirty="0"/>
              <a:t>, E. M., Seidl, H., </a:t>
            </a:r>
            <a:r>
              <a:rPr lang="de-DE" dirty="0" err="1"/>
              <a:t>Özbe</a:t>
            </a:r>
            <a:r>
              <a:rPr lang="de-DE" dirty="0"/>
              <a:t>, D., Luttenberger, K., &amp; </a:t>
            </a:r>
            <a:r>
              <a:rPr lang="de-DE" dirty="0" err="1"/>
              <a:t>Gräßel</a:t>
            </a:r>
            <a:r>
              <a:rPr lang="de-DE" dirty="0"/>
              <a:t>, E. (2017). Non-</a:t>
            </a:r>
            <a:r>
              <a:rPr lang="de-DE" dirty="0" err="1"/>
              <a:t>pharmacological</a:t>
            </a:r>
            <a:r>
              <a:rPr lang="de-DE" dirty="0"/>
              <a:t> </a:t>
            </a:r>
            <a:r>
              <a:rPr lang="de-DE" dirty="0" err="1"/>
              <a:t>treatment</a:t>
            </a:r>
            <a:r>
              <a:rPr lang="de-DE" dirty="0"/>
              <a:t> in </a:t>
            </a:r>
            <a:r>
              <a:rPr lang="de-DE" dirty="0" err="1"/>
              <a:t>people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cognitive</a:t>
            </a:r>
            <a:r>
              <a:rPr lang="de-DE" dirty="0"/>
              <a:t> </a:t>
            </a:r>
            <a:r>
              <a:rPr lang="de-DE" dirty="0" err="1"/>
              <a:t>impairment</a:t>
            </a:r>
            <a:r>
              <a:rPr lang="de-DE" dirty="0"/>
              <a:t> - </a:t>
            </a:r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randomized</a:t>
            </a:r>
            <a:r>
              <a:rPr lang="de-DE" dirty="0"/>
              <a:t> </a:t>
            </a:r>
            <a:r>
              <a:rPr lang="de-DE" dirty="0" err="1"/>
              <a:t>controlled</a:t>
            </a:r>
            <a:r>
              <a:rPr lang="de-DE" dirty="0"/>
              <a:t> German Day Care Study. Deutsches Ärzteblatt International, 114(48), 815–821.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/10.3238/arztebl.2017.0815</a:t>
            </a:r>
          </a:p>
          <a:p>
            <a:r>
              <a:rPr lang="de-DE" dirty="0"/>
              <a:t>von </a:t>
            </a:r>
            <a:r>
              <a:rPr lang="de-DE" dirty="0" err="1"/>
              <a:t>Renteln</a:t>
            </a:r>
            <a:r>
              <a:rPr lang="de-DE" dirty="0"/>
              <a:t>-Kruse, W., &amp; Ebert, D. (2003). Merkmale hospitalisierter geriatrischer Patienten--Zwei Kohorten im Vergleich unter Verwendung des Screenings der Arbeitsgemeinschaft Geriatrisches </a:t>
            </a:r>
            <a:r>
              <a:rPr lang="de-DE" dirty="0" err="1"/>
              <a:t>Basisassessment</a:t>
            </a:r>
            <a:r>
              <a:rPr lang="de-DE" dirty="0"/>
              <a:t> (AGAST) [</a:t>
            </a:r>
            <a:r>
              <a:rPr lang="de-DE" dirty="0" err="1"/>
              <a:t>Characteristics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hospitalized</a:t>
            </a:r>
            <a:r>
              <a:rPr lang="de-DE" dirty="0"/>
              <a:t> </a:t>
            </a:r>
            <a:r>
              <a:rPr lang="de-DE" dirty="0" err="1"/>
              <a:t>geriatric</a:t>
            </a:r>
            <a:r>
              <a:rPr lang="de-DE" dirty="0"/>
              <a:t> </a:t>
            </a:r>
            <a:r>
              <a:rPr lang="de-DE" dirty="0" err="1"/>
              <a:t>patients</a:t>
            </a:r>
            <a:r>
              <a:rPr lang="de-DE" dirty="0"/>
              <a:t>--a </a:t>
            </a:r>
            <a:r>
              <a:rPr lang="de-DE" dirty="0" err="1"/>
              <a:t>comparison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cohorts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screening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Arbeitsgemeinschaft Geriatrisches </a:t>
            </a:r>
            <a:r>
              <a:rPr lang="de-DE" dirty="0" err="1"/>
              <a:t>Basisassessment</a:t>
            </a:r>
            <a:r>
              <a:rPr lang="de-DE" dirty="0"/>
              <a:t> (AGAST)]. Zeitschrift </a:t>
            </a:r>
            <a:r>
              <a:rPr lang="de-DE" dirty="0" err="1"/>
              <a:t>für</a:t>
            </a:r>
            <a:r>
              <a:rPr lang="de-DE" dirty="0"/>
              <a:t> Gerontologie und Geriatrie, 36(3), 223–232.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/10.1007/s00391-003-0098-9</a:t>
            </a:r>
          </a:p>
        </p:txBody>
      </p:sp>
    </p:spTree>
    <p:extLst>
      <p:ext uri="{BB962C8B-B14F-4D97-AF65-F5344CB8AC3E}">
        <p14:creationId xmlns:p14="http://schemas.microsoft.com/office/powerpoint/2010/main" val="3800912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D7A64C1-279D-E04C-9BC1-702240FC53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2B58FA3-BDAD-EB4F-9944-AEF519F2F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5F70194-915A-704A-AC09-1D1D141C4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Was haben wir heute vor?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2A37D9E4-19AF-3147-BE4A-22BC296CF4D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>
              <a:spcAft>
                <a:spcPts val="0"/>
              </a:spcAft>
            </a:pPr>
            <a:r>
              <a:rPr lang="de-DE" dirty="0"/>
              <a:t>Grundlage und Ziele der </a:t>
            </a:r>
            <a:r>
              <a:rPr lang="de-DE" dirty="0" err="1"/>
              <a:t>Multiplikatorenschulung</a:t>
            </a:r>
            <a:endParaRPr lang="de-DE" dirty="0"/>
          </a:p>
          <a:p>
            <a:pPr lvl="1">
              <a:spcAft>
                <a:spcPts val="0"/>
              </a:spcAft>
            </a:pPr>
            <a:r>
              <a:rPr lang="de-DE" dirty="0"/>
              <a:t>Bewegungseinheit</a:t>
            </a:r>
          </a:p>
          <a:p>
            <a:pPr lvl="1">
              <a:spcAft>
                <a:spcPts val="0"/>
              </a:spcAft>
            </a:pPr>
            <a:r>
              <a:rPr lang="de-DE" dirty="0"/>
              <a:t>Theoretischer Hintergrund</a:t>
            </a:r>
          </a:p>
          <a:p>
            <a:pPr lvl="1">
              <a:spcAft>
                <a:spcPts val="0"/>
              </a:spcAft>
            </a:pPr>
            <a:r>
              <a:rPr lang="de-DE" dirty="0"/>
              <a:t>Vorstellung des Konzepts „Multimodale Alltagsförderung“</a:t>
            </a:r>
          </a:p>
          <a:p>
            <a:pPr lvl="1">
              <a:spcAft>
                <a:spcPts val="0"/>
              </a:spcAft>
            </a:pPr>
            <a:r>
              <a:rPr lang="de-DE" dirty="0" err="1"/>
              <a:t>Flipchartarbeit</a:t>
            </a:r>
            <a:r>
              <a:rPr lang="de-DE" dirty="0"/>
              <a:t> als Ideensammlung</a:t>
            </a:r>
          </a:p>
          <a:p>
            <a:pPr lvl="1">
              <a:spcAft>
                <a:spcPts val="0"/>
              </a:spcAft>
            </a:pPr>
            <a:r>
              <a:rPr lang="de-DE" dirty="0"/>
              <a:t>Bewegungseinheit</a:t>
            </a:r>
          </a:p>
          <a:p>
            <a:pPr lvl="1">
              <a:spcAft>
                <a:spcPts val="0"/>
              </a:spcAft>
            </a:pPr>
            <a:r>
              <a:rPr lang="de-DE" dirty="0"/>
              <a:t>Ideensammlung &amp; Input zur Förderung von Bewegung &amp; </a:t>
            </a:r>
            <a:br>
              <a:rPr lang="de-DE" dirty="0"/>
            </a:br>
            <a:r>
              <a:rPr lang="de-DE" dirty="0"/>
              <a:t>Kognition – bestehende Übungen aus verschiedenen Programmen</a:t>
            </a:r>
          </a:p>
          <a:p>
            <a:pPr lvl="1">
              <a:spcAft>
                <a:spcPts val="0"/>
              </a:spcAft>
            </a:pPr>
            <a:r>
              <a:rPr lang="de-DE" dirty="0"/>
              <a:t>Vorbereitungen und Organisatorisches</a:t>
            </a:r>
          </a:p>
        </p:txBody>
      </p:sp>
    </p:spTree>
    <p:extLst>
      <p:ext uri="{BB962C8B-B14F-4D97-AF65-F5344CB8AC3E}">
        <p14:creationId xmlns:p14="http://schemas.microsoft.com/office/powerpoint/2010/main" val="3343663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A8828B8-5034-4545-915F-BA3A57B4C1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3824DA5-B45E-AD47-AF37-B10FEECD4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4BE5A3B-1871-8B46-B3F1-CD2F66137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/>
              <a:t>Grundlage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E655232-41AA-4043-B6F2-774AFC42900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Verbesserung der Lebensbedingungen der Bewohner/-innen</a:t>
            </a:r>
          </a:p>
          <a:p>
            <a:pPr lvl="2"/>
            <a:r>
              <a:rPr lang="de-DE" dirty="0"/>
              <a:t>Psychosoziale Gesundheit</a:t>
            </a:r>
          </a:p>
          <a:p>
            <a:pPr lvl="2"/>
            <a:r>
              <a:rPr lang="de-DE" b="1" dirty="0">
                <a:solidFill>
                  <a:schemeClr val="accent1"/>
                </a:solidFill>
              </a:rPr>
              <a:t>Körperliche Aktivität</a:t>
            </a:r>
          </a:p>
          <a:p>
            <a:pPr lvl="2"/>
            <a:r>
              <a:rPr lang="de-DE" b="1" dirty="0">
                <a:solidFill>
                  <a:schemeClr val="accent1"/>
                </a:solidFill>
              </a:rPr>
              <a:t>Kognitive Ressourcen</a:t>
            </a:r>
          </a:p>
          <a:p>
            <a:pPr lvl="2"/>
            <a:r>
              <a:rPr lang="de-DE" dirty="0"/>
              <a:t>Gewaltprävention</a:t>
            </a:r>
          </a:p>
          <a:p>
            <a:pPr lvl="1"/>
            <a:r>
              <a:rPr lang="de-DE" dirty="0"/>
              <a:t>Entwicklung von Maßnahmen/Interventionen und Ausbildung </a:t>
            </a:r>
            <a:br>
              <a:rPr lang="de-DE" dirty="0"/>
            </a:br>
            <a:r>
              <a:rPr lang="de-DE" dirty="0"/>
              <a:t>von Multiplikatoren</a:t>
            </a:r>
          </a:p>
          <a:p>
            <a:pPr lvl="1"/>
            <a:r>
              <a:rPr lang="de-DE" dirty="0" err="1"/>
              <a:t>Für</a:t>
            </a:r>
            <a:r>
              <a:rPr lang="de-DE" dirty="0"/>
              <a:t> Ihre Einrichtung: Förderung von Bewegung und Kognition </a:t>
            </a:r>
            <a:br>
              <a:rPr lang="de-DE" dirty="0"/>
            </a:br>
            <a:r>
              <a:rPr lang="de-DE" dirty="0"/>
              <a:t>im Einrichtungsalltag</a:t>
            </a:r>
          </a:p>
        </p:txBody>
      </p:sp>
    </p:spTree>
    <p:extLst>
      <p:ext uri="{BB962C8B-B14F-4D97-AF65-F5344CB8AC3E}">
        <p14:creationId xmlns:p14="http://schemas.microsoft.com/office/powerpoint/2010/main" val="3210225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B0E728D-1D3F-4F4C-984B-506FDC6272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234023-48D4-9249-88A5-BEC9273C1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0C439FF-263F-A444-B87D-532D5CCD7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Ziele der </a:t>
            </a:r>
            <a:r>
              <a:rPr lang="de-DE" dirty="0" err="1"/>
              <a:t>Multiplikatorenschulung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47FBB65F-BE35-054E-BBA9-2BEED871DD1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Befähigung zur eigenständigen und langfristigen Umsetzung </a:t>
            </a:r>
            <a:br>
              <a:rPr lang="de-DE" dirty="0"/>
            </a:br>
            <a:r>
              <a:rPr lang="de-DE" dirty="0"/>
              <a:t>von körperlicher und kognitiver Aktivität im Einrichtungsalltag</a:t>
            </a:r>
          </a:p>
          <a:p>
            <a:pPr lvl="2"/>
            <a:r>
              <a:rPr lang="de-DE" dirty="0"/>
              <a:t>Kennenlernen des theoretischen Hintergrundes und der Wirkweise</a:t>
            </a:r>
          </a:p>
          <a:p>
            <a:pPr lvl="2"/>
            <a:r>
              <a:rPr lang="de-DE" dirty="0"/>
              <a:t>Kennenlernen von Übungen</a:t>
            </a:r>
          </a:p>
          <a:p>
            <a:pPr lvl="2"/>
            <a:r>
              <a:rPr lang="de-DE" dirty="0"/>
              <a:t>Aktives </a:t>
            </a:r>
            <a:r>
              <a:rPr lang="de-DE" dirty="0" err="1"/>
              <a:t>Einüben</a:t>
            </a:r>
            <a:r>
              <a:rPr lang="de-DE" dirty="0"/>
              <a:t> und Ausprobieren</a:t>
            </a:r>
          </a:p>
          <a:p>
            <a:pPr lvl="2"/>
            <a:r>
              <a:rPr lang="de-DE" dirty="0"/>
              <a:t>Sammeln von Ideen zur langfristigen Umsetzung</a:t>
            </a:r>
          </a:p>
          <a:p>
            <a:pPr lvl="2"/>
            <a:r>
              <a:rPr lang="de-DE" dirty="0"/>
              <a:t>Organisatorische Planung</a:t>
            </a:r>
          </a:p>
          <a:p>
            <a:pPr lvl="2"/>
            <a:r>
              <a:rPr lang="de-DE" dirty="0"/>
              <a:t>Prozessbegleitende Qualitätssicherung</a:t>
            </a:r>
          </a:p>
        </p:txBody>
      </p:sp>
    </p:spTree>
    <p:extLst>
      <p:ext uri="{BB962C8B-B14F-4D97-AF65-F5344CB8AC3E}">
        <p14:creationId xmlns:p14="http://schemas.microsoft.com/office/powerpoint/2010/main" val="285974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22E10A1-2752-DE48-909F-136F81F77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B0E89C-8D17-3747-85E5-E5CF9B926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71905B3-7BD8-FB4A-A8AA-46D4333F0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Theoretischer Hintergrund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9209239-398F-4046-8575-99F0AEEC7C0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Großteil der Bewohner/-innen leidet unter Mobilitätseinschränkungen sowie kognitiven Einbußen und viele zeigen eine depressive Symptomatik (</a:t>
            </a:r>
            <a:r>
              <a:rPr lang="de-DE" dirty="0" err="1"/>
              <a:t>Fornaro</a:t>
            </a:r>
            <a:r>
              <a:rPr lang="de-DE" dirty="0"/>
              <a:t> et al., 2020; Nestler et al., 2018; Schäufele et al., 2013)</a:t>
            </a:r>
          </a:p>
          <a:p>
            <a:pPr lvl="1"/>
            <a:r>
              <a:rPr lang="de-DE" dirty="0"/>
              <a:t>Rehabilitative Förderung in der Pflege,</a:t>
            </a:r>
          </a:p>
          <a:p>
            <a:pPr lvl="2"/>
            <a:r>
              <a:rPr lang="de-DE" dirty="0"/>
              <a:t>um bestehende Funktionen zu erhalten,</a:t>
            </a:r>
          </a:p>
          <a:p>
            <a:pPr lvl="2"/>
            <a:r>
              <a:rPr lang="de-DE" dirty="0"/>
              <a:t>verminderte Funktionen wiederherzustellen,</a:t>
            </a:r>
          </a:p>
          <a:p>
            <a:pPr lvl="2"/>
            <a:r>
              <a:rPr lang="de-DE" dirty="0"/>
              <a:t>den fortschreitenden Verlust zu verhindern oder zu verzögern (Oswald et al., 2006).</a:t>
            </a:r>
          </a:p>
        </p:txBody>
      </p:sp>
    </p:spTree>
    <p:extLst>
      <p:ext uri="{BB962C8B-B14F-4D97-AF65-F5344CB8AC3E}">
        <p14:creationId xmlns:p14="http://schemas.microsoft.com/office/powerpoint/2010/main" val="1946444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22E10A1-2752-DE48-909F-136F81F77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B0E89C-8D17-3747-85E5-E5CF9B926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71905B3-7BD8-FB4A-A8AA-46D4333F0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Theoretischer Hintergrund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9209239-398F-4046-8575-99F0AEEC7C0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Nicht allein die körperliche Beeinträchtigung bedingt </a:t>
            </a:r>
            <a:r>
              <a:rPr lang="de-DE" dirty="0" err="1"/>
              <a:t>Pflegebedürftigkeit</a:t>
            </a:r>
            <a:r>
              <a:rPr lang="de-DE" dirty="0"/>
              <a:t> (Oswald et al., 2006):</a:t>
            </a:r>
          </a:p>
          <a:p>
            <a:pPr lvl="2"/>
            <a:r>
              <a:rPr lang="de-DE" dirty="0"/>
              <a:t>Multimorbidität</a:t>
            </a:r>
          </a:p>
          <a:p>
            <a:pPr lvl="2"/>
            <a:r>
              <a:rPr lang="de-DE" dirty="0"/>
              <a:t>Verminderte Mobilität</a:t>
            </a:r>
          </a:p>
          <a:p>
            <a:pPr lvl="2"/>
            <a:r>
              <a:rPr lang="de-DE" dirty="0"/>
              <a:t>Psychische Erkrankungen</a:t>
            </a:r>
          </a:p>
          <a:p>
            <a:pPr lvl="2"/>
            <a:r>
              <a:rPr lang="de-DE" dirty="0"/>
              <a:t>Sozialer </a:t>
            </a:r>
            <a:r>
              <a:rPr lang="de-DE" dirty="0" err="1"/>
              <a:t>Rückzug</a:t>
            </a:r>
            <a:endParaRPr lang="de-DE" dirty="0"/>
          </a:p>
          <a:p>
            <a:pPr lvl="2"/>
            <a:r>
              <a:rPr lang="de-DE" dirty="0"/>
              <a:t>Zunehmender Verlust kognitiver Fähigkeiten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Heruti</a:t>
            </a:r>
            <a:r>
              <a:rPr lang="de-DE" dirty="0"/>
              <a:t> et al., 2002; von </a:t>
            </a:r>
            <a:r>
              <a:rPr lang="de-DE" dirty="0" err="1"/>
              <a:t>Renteln</a:t>
            </a:r>
            <a:r>
              <a:rPr lang="de-DE" dirty="0"/>
              <a:t>-Kruse &amp; Ebert, 2003; Richardson et al., 2001)</a:t>
            </a:r>
          </a:p>
          <a:p>
            <a:pPr lvl="2"/>
            <a:endParaRPr lang="de-DE" dirty="0"/>
          </a:p>
          <a:p>
            <a:pPr lvl="5"/>
            <a:r>
              <a:rPr lang="de-DE" dirty="0" err="1"/>
              <a:t>Für</a:t>
            </a:r>
            <a:r>
              <a:rPr lang="de-DE" dirty="0"/>
              <a:t> die Prävention und den Erhalt der Selbstständigkeit sollte dementsprechend ein multimodal strukturiertes Programm gewählt werden (Ralf et al., 2017).</a:t>
            </a:r>
          </a:p>
        </p:txBody>
      </p:sp>
    </p:spTree>
    <p:extLst>
      <p:ext uri="{BB962C8B-B14F-4D97-AF65-F5344CB8AC3E}">
        <p14:creationId xmlns:p14="http://schemas.microsoft.com/office/powerpoint/2010/main" val="3965816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4F2E2C3-E22A-D54C-BEDE-83151F2C0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610E7DC-EDD6-D342-A999-2781A8CC8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39464C-C7B9-5F4A-96F4-888D65253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186" y="1125538"/>
            <a:ext cx="10455627" cy="574675"/>
          </a:xfrm>
        </p:spPr>
        <p:txBody>
          <a:bodyPr/>
          <a:lstStyle/>
          <a:p>
            <a:r>
              <a:rPr lang="de-DE" dirty="0"/>
              <a:t>Beispielstudie MAKS aktiv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005E2A8-4EAA-D042-A9F6-57405E13DB6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68187" y="2088000"/>
            <a:ext cx="5040000" cy="3960000"/>
          </a:xfrm>
        </p:spPr>
        <p:txBody>
          <a:bodyPr/>
          <a:lstStyle/>
          <a:p>
            <a:pPr lvl="1"/>
            <a:r>
              <a:rPr lang="de-DE" dirty="0"/>
              <a:t>Teilnehmende</a:t>
            </a:r>
          </a:p>
          <a:p>
            <a:pPr lvl="4"/>
            <a:r>
              <a:rPr lang="de-DE" dirty="0"/>
              <a:t>96 Bewohner/-innen aus </a:t>
            </a:r>
            <a:br>
              <a:rPr lang="de-DE" dirty="0"/>
            </a:br>
            <a:r>
              <a:rPr lang="de-DE" dirty="0"/>
              <a:t>der stationären Pflege</a:t>
            </a:r>
          </a:p>
          <a:p>
            <a:pPr lvl="4"/>
            <a:r>
              <a:rPr lang="de-DE" dirty="0"/>
              <a:t>Im Mittel: 85,1 Jahre alt</a:t>
            </a:r>
          </a:p>
          <a:p>
            <a:pPr lvl="4"/>
            <a:r>
              <a:rPr lang="de-DE" dirty="0"/>
              <a:t>80 Frauen &amp; 16 Männer</a:t>
            </a:r>
          </a:p>
          <a:p>
            <a:pPr lvl="4"/>
            <a:r>
              <a:rPr lang="de-DE" dirty="0"/>
              <a:t>Leichte bis mittelgradige </a:t>
            </a:r>
            <a:br>
              <a:rPr lang="de-DE" dirty="0"/>
            </a:br>
            <a:r>
              <a:rPr lang="de-DE" dirty="0"/>
              <a:t>kognitive Einschränkungen</a:t>
            </a:r>
          </a:p>
          <a:p>
            <a:pPr lvl="1"/>
            <a:r>
              <a:rPr lang="de-DE" dirty="0"/>
              <a:t>Methode</a:t>
            </a:r>
          </a:p>
          <a:p>
            <a:pPr lvl="4"/>
            <a:r>
              <a:rPr lang="de-DE" dirty="0"/>
              <a:t>Vergleich der Teilnehmenden aus </a:t>
            </a:r>
            <a:br>
              <a:rPr lang="de-DE" dirty="0"/>
            </a:br>
            <a:r>
              <a:rPr lang="de-DE" dirty="0"/>
              <a:t>MAKS aktiv-Programm vs. Angebots-programm in der Einrichtung</a:t>
            </a:r>
          </a:p>
          <a:p>
            <a:pPr lvl="4"/>
            <a:r>
              <a:rPr lang="de-DE" dirty="0"/>
              <a:t>Untersuchung mit </a:t>
            </a:r>
            <a:r>
              <a:rPr lang="de-DE" dirty="0" err="1"/>
              <a:t>psychol</a:t>
            </a:r>
            <a:r>
              <a:rPr lang="de-DE" dirty="0"/>
              <a:t>. Tests </a:t>
            </a:r>
            <a:br>
              <a:rPr lang="de-DE" dirty="0"/>
            </a:br>
            <a:r>
              <a:rPr lang="de-DE" dirty="0"/>
              <a:t>vorher und nach 12 Monaten</a:t>
            </a:r>
          </a:p>
          <a:p>
            <a:pPr lvl="2"/>
            <a:endParaRPr lang="de-DE" dirty="0"/>
          </a:p>
        </p:txBody>
      </p:sp>
      <p:graphicFrame>
        <p:nvGraphicFramePr>
          <p:cNvPr id="9" name="Inhaltsplatzhalter 8">
            <a:extLst>
              <a:ext uri="{FF2B5EF4-FFF2-40B4-BE49-F238E27FC236}">
                <a16:creationId xmlns:a16="http://schemas.microsoft.com/office/drawing/2014/main" id="{04BDC09D-93C4-3644-ADA6-A38E1EAB5FBC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730280707"/>
              </p:ext>
            </p:extLst>
          </p:nvPr>
        </p:nvGraphicFramePr>
        <p:xfrm>
          <a:off x="6280150" y="2087563"/>
          <a:ext cx="5038725" cy="3960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F636D697-8319-DC47-A496-89E69B3A10FA}"/>
              </a:ext>
            </a:extLst>
          </p:cNvPr>
          <p:cNvSpPr txBox="1"/>
          <p:nvPr/>
        </p:nvSpPr>
        <p:spPr>
          <a:xfrm>
            <a:off x="5487842" y="6231562"/>
            <a:ext cx="58664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>
                <a:solidFill>
                  <a:schemeClr val="accent3"/>
                </a:solidFill>
              </a:rPr>
              <a:t>Abbildung (</a:t>
            </a:r>
            <a:r>
              <a:rPr lang="de-DE" sz="800" dirty="0" err="1">
                <a:solidFill>
                  <a:schemeClr val="accent3"/>
                </a:solidFill>
              </a:rPr>
              <a:t>Eichenseer</a:t>
            </a:r>
            <a:r>
              <a:rPr lang="de-DE" sz="800" dirty="0">
                <a:solidFill>
                  <a:schemeClr val="accent3"/>
                </a:solidFill>
              </a:rPr>
              <a:t> &amp; </a:t>
            </a:r>
            <a:r>
              <a:rPr lang="de-DE" sz="800" dirty="0" err="1">
                <a:solidFill>
                  <a:schemeClr val="accent3"/>
                </a:solidFill>
              </a:rPr>
              <a:t>Gräßel</a:t>
            </a:r>
            <a:r>
              <a:rPr lang="de-DE" sz="800" dirty="0">
                <a:solidFill>
                  <a:schemeClr val="accent3"/>
                </a:solidFill>
              </a:rPr>
              <a:t>, 2015) – vereinfachte Darstellung</a:t>
            </a:r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F7EA93BC-77AC-5F4F-9E7C-0F6CB157B832}"/>
              </a:ext>
            </a:extLst>
          </p:cNvPr>
          <p:cNvCxnSpPr/>
          <p:nvPr/>
        </p:nvCxnSpPr>
        <p:spPr>
          <a:xfrm flipV="1">
            <a:off x="6187871" y="2273417"/>
            <a:ext cx="0" cy="2952924"/>
          </a:xfrm>
          <a:prstGeom prst="straightConnector1">
            <a:avLst/>
          </a:prstGeom>
          <a:ln w="12700" cap="sq"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86EF8CCF-EB4F-5E49-BDB4-DC0F11A50F1C}"/>
              </a:ext>
            </a:extLst>
          </p:cNvPr>
          <p:cNvSpPr txBox="1"/>
          <p:nvPr/>
        </p:nvSpPr>
        <p:spPr>
          <a:xfrm rot="21075811">
            <a:off x="8040147" y="2741867"/>
            <a:ext cx="2055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Abnahme der Fähigkeiten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BD671A6B-D15A-7F42-8888-2DCE2E1F3D49}"/>
              </a:ext>
            </a:extLst>
          </p:cNvPr>
          <p:cNvSpPr txBox="1"/>
          <p:nvPr/>
        </p:nvSpPr>
        <p:spPr>
          <a:xfrm>
            <a:off x="8028689" y="3323448"/>
            <a:ext cx="2055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Stabile Fähigkeiten</a:t>
            </a:r>
          </a:p>
        </p:txBody>
      </p:sp>
    </p:spTree>
    <p:extLst>
      <p:ext uri="{BB962C8B-B14F-4D97-AF65-F5344CB8AC3E}">
        <p14:creationId xmlns:p14="http://schemas.microsoft.com/office/powerpoint/2010/main" val="1590915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115628E-3DD7-7E41-A86B-A83EB26FEF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A5AB703-B0B9-8C4A-93D9-F46223D0D0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8770D2D-4CE0-D04B-B0C7-F59BF727E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Beispielstudie MAKS aktiv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40ADCBE9-2CAD-D74E-B67A-DC57D52C6A37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8371852"/>
              </p:ext>
            </p:extLst>
          </p:nvPr>
        </p:nvGraphicFramePr>
        <p:xfrm>
          <a:off x="1308100" y="2087563"/>
          <a:ext cx="9612313" cy="3960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297B3E10-F0C7-164D-9AF9-71C5BF898B1E}"/>
              </a:ext>
            </a:extLst>
          </p:cNvPr>
          <p:cNvSpPr txBox="1"/>
          <p:nvPr/>
        </p:nvSpPr>
        <p:spPr>
          <a:xfrm>
            <a:off x="3626864" y="6231562"/>
            <a:ext cx="58664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>
                <a:solidFill>
                  <a:schemeClr val="accent3"/>
                </a:solidFill>
              </a:rPr>
              <a:t>Abbildung (</a:t>
            </a:r>
            <a:r>
              <a:rPr lang="de-DE" sz="800" dirty="0" err="1">
                <a:solidFill>
                  <a:schemeClr val="accent3"/>
                </a:solidFill>
              </a:rPr>
              <a:t>Eichenseer</a:t>
            </a:r>
            <a:r>
              <a:rPr lang="de-DE" sz="800" dirty="0">
                <a:solidFill>
                  <a:schemeClr val="accent3"/>
                </a:solidFill>
              </a:rPr>
              <a:t> &amp; </a:t>
            </a:r>
            <a:r>
              <a:rPr lang="de-DE" sz="800" dirty="0" err="1">
                <a:solidFill>
                  <a:schemeClr val="accent3"/>
                </a:solidFill>
              </a:rPr>
              <a:t>Gräßel</a:t>
            </a:r>
            <a:r>
              <a:rPr lang="de-DE" sz="800" dirty="0">
                <a:solidFill>
                  <a:schemeClr val="accent3"/>
                </a:solidFill>
              </a:rPr>
              <a:t>, 2015) – vereinfachte Darstellung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ECDC175D-E9D9-3C4F-9D05-3DA05758912D}"/>
              </a:ext>
            </a:extLst>
          </p:cNvPr>
          <p:cNvCxnSpPr/>
          <p:nvPr/>
        </p:nvCxnSpPr>
        <p:spPr>
          <a:xfrm flipV="1">
            <a:off x="1196422" y="2483142"/>
            <a:ext cx="0" cy="2952924"/>
          </a:xfrm>
          <a:prstGeom prst="straightConnector1">
            <a:avLst/>
          </a:prstGeom>
          <a:ln w="12700" cap="sq"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C5502016-59EF-EF45-8469-452E4363AE47}"/>
              </a:ext>
            </a:extLst>
          </p:cNvPr>
          <p:cNvSpPr txBox="1"/>
          <p:nvPr/>
        </p:nvSpPr>
        <p:spPr>
          <a:xfrm rot="60000">
            <a:off x="5045325" y="2690889"/>
            <a:ext cx="30294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Geringe Abnahme der Fähigkeiten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78F4C76-5DDD-CA4E-8E96-5F9FC3A5681D}"/>
              </a:ext>
            </a:extLst>
          </p:cNvPr>
          <p:cNvSpPr txBox="1"/>
          <p:nvPr/>
        </p:nvSpPr>
        <p:spPr>
          <a:xfrm rot="300000">
            <a:off x="4737951" y="3273723"/>
            <a:ext cx="33333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Starke Abnahme der Fähigkeiten</a:t>
            </a:r>
          </a:p>
        </p:txBody>
      </p:sp>
    </p:spTree>
    <p:extLst>
      <p:ext uri="{BB962C8B-B14F-4D97-AF65-F5344CB8AC3E}">
        <p14:creationId xmlns:p14="http://schemas.microsoft.com/office/powerpoint/2010/main" val="737522482"/>
      </p:ext>
    </p:extLst>
  </p:cSld>
  <p:clrMapOvr>
    <a:masterClrMapping/>
  </p:clrMapOvr>
</p:sld>
</file>

<file path=ppt/theme/theme1.xml><?xml version="1.0" encoding="utf-8"?>
<a:theme xmlns:a="http://schemas.openxmlformats.org/drawingml/2006/main" name="Titel">
  <a:themeElements>
    <a:clrScheme name="gesaPflege">
      <a:dk1>
        <a:srgbClr val="000000"/>
      </a:dk1>
      <a:lt1>
        <a:srgbClr val="FFFFFF"/>
      </a:lt1>
      <a:dk2>
        <a:srgbClr val="0D3B64"/>
      </a:dk2>
      <a:lt2>
        <a:srgbClr val="EEEFEF"/>
      </a:lt2>
      <a:accent1>
        <a:srgbClr val="BD4B95"/>
      </a:accent1>
      <a:accent2>
        <a:srgbClr val="2CA0D2"/>
      </a:accent2>
      <a:accent3>
        <a:srgbClr val="A5A5A5"/>
      </a:accent3>
      <a:accent4>
        <a:srgbClr val="FCEAF2"/>
      </a:accent4>
      <a:accent5>
        <a:srgbClr val="38789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lgeseiten">
  <a:themeElements>
    <a:clrScheme name="gesaPflege">
      <a:dk1>
        <a:srgbClr val="000000"/>
      </a:dk1>
      <a:lt1>
        <a:srgbClr val="FFFFFF"/>
      </a:lt1>
      <a:dk2>
        <a:srgbClr val="0D3B64"/>
      </a:dk2>
      <a:lt2>
        <a:srgbClr val="EEEFEF"/>
      </a:lt2>
      <a:accent1>
        <a:srgbClr val="BD4B95"/>
      </a:accent1>
      <a:accent2>
        <a:srgbClr val="2CA0D2"/>
      </a:accent2>
      <a:accent3>
        <a:srgbClr val="A5A5A5"/>
      </a:accent3>
      <a:accent4>
        <a:srgbClr val="FCEAF2"/>
      </a:accent4>
      <a:accent5>
        <a:srgbClr val="38789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1848</Words>
  <Application>Microsoft Macintosh PowerPoint</Application>
  <PresentationFormat>Breitbild</PresentationFormat>
  <Paragraphs>217</Paragraphs>
  <Slides>29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29</vt:i4>
      </vt:variant>
    </vt:vector>
  </HeadingPairs>
  <TitlesOfParts>
    <vt:vector size="36" baseType="lpstr">
      <vt:lpstr>Acumin Pro Condensed Ult Black</vt:lpstr>
      <vt:lpstr>Arial</vt:lpstr>
      <vt:lpstr>Calibri</vt:lpstr>
      <vt:lpstr>Calibri Light</vt:lpstr>
      <vt:lpstr>Symbol</vt:lpstr>
      <vt:lpstr>Titel</vt:lpstr>
      <vt:lpstr>Folgeseiten</vt:lpstr>
      <vt:lpstr>PowerPoint-Präsentation</vt:lpstr>
      <vt:lpstr>PowerPoint-Präsentation</vt:lpstr>
      <vt:lpstr>Was haben wir heute vor?</vt:lpstr>
      <vt:lpstr>Grundlage</vt:lpstr>
      <vt:lpstr>Ziele der Multiplikatorenschulung</vt:lpstr>
      <vt:lpstr>Theoretischer Hintergrund</vt:lpstr>
      <vt:lpstr>Theoretischer Hintergrund</vt:lpstr>
      <vt:lpstr>Beispielstudie MAKS aktiv</vt:lpstr>
      <vt:lpstr>Beispielstudie MAKS aktiv</vt:lpstr>
      <vt:lpstr>Theoretischer Hintergrund</vt:lpstr>
      <vt:lpstr>Ziele der Maßnahme zur Förderung  von Bewegung und Kognition im Alltag</vt:lpstr>
      <vt:lpstr>Voraussetzungen</vt:lpstr>
      <vt:lpstr>PowerPoint-Präsentation</vt:lpstr>
      <vt:lpstr>Vorstellung des Konzepts  „Multimodale Alltagsförderung“</vt:lpstr>
      <vt:lpstr>Vorstellung des Konzepts  „Multimodale Alltagsförderung“</vt:lpstr>
      <vt:lpstr>Vorstellung des Konzepts  „Multimodale Alltagsförderung“</vt:lpstr>
      <vt:lpstr>Vorstellung des Konzepts  „Multimodale Alltagsförderung“</vt:lpstr>
      <vt:lpstr>PowerPoint-Präsentation</vt:lpstr>
      <vt:lpstr>Aktiver Einstieg ins Thema</vt:lpstr>
      <vt:lpstr>Ideensammlung zur Förderung von Bewegung &amp; Kognition</vt:lpstr>
      <vt:lpstr>Input – Rituale</vt:lpstr>
      <vt:lpstr>Input – kognitive Aktivität</vt:lpstr>
      <vt:lpstr>Input – körperliche Aktivität</vt:lpstr>
      <vt:lpstr>Input – freier Wunschteil</vt:lpstr>
      <vt:lpstr>Vorbereitung &amp; Planung</vt:lpstr>
      <vt:lpstr>PowerPoint-Präsentation</vt:lpstr>
      <vt:lpstr>Empfehlungen für weitere Übungen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Anna Magnus</dc:creator>
  <cp:lastModifiedBy>Anna Magnus</cp:lastModifiedBy>
  <cp:revision>105</cp:revision>
  <dcterms:created xsi:type="dcterms:W3CDTF">2021-08-31T10:16:52Z</dcterms:created>
  <dcterms:modified xsi:type="dcterms:W3CDTF">2021-11-24T16:13:49Z</dcterms:modified>
</cp:coreProperties>
</file>